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2.xml" ContentType="application/vnd.openxmlformats-officedocument.drawingml.chart+xml"/>
  <Override PartName="/ppt/drawings/drawing2.xml" ContentType="application/vnd.openxmlformats-officedocument.drawingml.chartshape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864" r:id="rId4"/>
  </p:sldMasterIdLst>
  <p:notesMasterIdLst>
    <p:notesMasterId r:id="rId34"/>
  </p:notesMasterIdLst>
  <p:handoutMasterIdLst>
    <p:handoutMasterId r:id="rId35"/>
  </p:handoutMasterIdLst>
  <p:sldIdLst>
    <p:sldId id="267" r:id="rId5"/>
    <p:sldId id="426" r:id="rId6"/>
    <p:sldId id="268" r:id="rId7"/>
    <p:sldId id="560" r:id="rId8"/>
    <p:sldId id="561" r:id="rId9"/>
    <p:sldId id="562" r:id="rId10"/>
    <p:sldId id="341" r:id="rId11"/>
    <p:sldId id="530" r:id="rId12"/>
    <p:sldId id="570" r:id="rId13"/>
    <p:sldId id="429" r:id="rId14"/>
    <p:sldId id="532" r:id="rId15"/>
    <p:sldId id="533" r:id="rId16"/>
    <p:sldId id="563" r:id="rId17"/>
    <p:sldId id="564" r:id="rId18"/>
    <p:sldId id="565" r:id="rId19"/>
    <p:sldId id="566" r:id="rId20"/>
    <p:sldId id="567" r:id="rId21"/>
    <p:sldId id="558" r:id="rId22"/>
    <p:sldId id="538" r:id="rId23"/>
    <p:sldId id="539" r:id="rId24"/>
    <p:sldId id="568" r:id="rId25"/>
    <p:sldId id="649" r:id="rId26"/>
    <p:sldId id="542" r:id="rId27"/>
    <p:sldId id="543" r:id="rId28"/>
    <p:sldId id="544" r:id="rId29"/>
    <p:sldId id="648" r:id="rId30"/>
    <p:sldId id="569" r:id="rId31"/>
    <p:sldId id="556" r:id="rId32"/>
    <p:sldId id="650" r:id="rId33"/>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16" userDrawn="1">
          <p15:clr>
            <a:srgbClr val="A4A3A4"/>
          </p15:clr>
        </p15:guide>
        <p15:guide id="2" pos="1280" userDrawn="1">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4DB2600-21EE-D893-DD4F-9291234FEEBB}" name="Lucido, Briana (CDC/GHC/DGHP)" initials="LB(" userId="S::KPQ7@cdc.gov::6e1083d0-5170-4474-b4a4-63e2f31446d3" providerId="AD"/>
  <p188:author id="{813E3416-FA04-957D-15E1-16A5CA630B82}" name="Harris, Julie (CDC/GHC/DGHP)" initials="HJ(" userId="S::ggt5@cdc.gov::f314a2f1-d216-401e-99c8-e30988af447c" providerId="AD"/>
  <p188:author id="{7B023D38-FFBC-E2C2-D214-7162B76BE166}" name="Quick, Linda (CDC/GHC/DGHP)" initials="Q(" userId="S::maq2@cdc.gov::0d533c83-808d-433f-96e1-46f2a324ca7d" providerId="AD"/>
  <p188:author id="{9DE8255C-0C61-67E0-2C07-B0226780954B}" name="Dicker, Richard C. (CDC/GHC/OD) (CTR)" initials="DRC((" userId="S::rcd1@cdc.gov::f8501ca0-eb9d-456d-ad4b-eecd461a8d99" providerId="AD"/>
  <p188:author id="{3E1F4367-6FAA-4772-F624-76151D004D17}" name="Lisa Bryde" initials="LB" userId="ccd265dea34debd2" providerId="Windows Live"/>
  <p188:author id="{35CA6E6A-2BDC-3AEC-A8DA-274ECF148F5A}" name="Shadomy, Sean (CDC/DDID/NCEZID/OD)" initials="S(" userId="S::auf4@cdc.gov::2dd13278-842f-4b96-b887-4692c6b7720f" providerId="AD"/>
  <p188:author id="{94EE2075-FD33-9ED2-CB2C-3273E10570BD}" name="Franc, Katherine (CDC/DDPHSIS/CGH/DGHP)" initials="FK(" userId="S::oea4@cdc.gov::47c58039-5ac2-4c54-9daf-139bbe46ae30" providerId="AD"/>
  <p188:author id="{677E6A8E-C9A6-07BD-E1D8-448ECDAFF898}" name="Gallagher, Darby (CDC/GHC/DGHP)" initials="DG" userId="S::zss9@cdc.gov::a845a694-00ae-430c-a73d-6baae6728f31" providerId="AD"/>
  <p188:author id="{D71DB8A5-77F4-3016-5A88-EDAC4D4F1636}" name="Yard, Ellen E. (CDC/DDPHSIS/CGH/DGHP)" initials="YEE(" userId="S::IGF8@cdc.gov::19c9ef13-1d29-41fa-9fd7-59de21a7a375" providerId="AD"/>
  <p188:author id="{7A022CD9-87BE-D8A0-A686-6885FDE2EE81}" name="ANAITE  DIAZ ARTIGA" initials="AD" userId="S::adiaz@uvg.edu.gt::daa04e58-c612-4e8f-a8da-565b85254d0d" providerId="AD"/>
  <p188:author id="{B692A5F4-97DE-BB51-F96B-B9FECA0E4692}" name="Guerra, Marta (CDC/GHC/DGHP)" initials="GM(" userId="S::hzg4@cdc.gov::d7d9e8b8-b328-4938-bdb6-031756c4f46c"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Quick, Linda (CDC/DDPHSIS/CGH/DGHP)" initials="QL(" lastIdx="6" clrIdx="0">
    <p:extLst>
      <p:ext uri="{19B8F6BF-5375-455C-9EA6-DF929625EA0E}">
        <p15:presenceInfo xmlns:p15="http://schemas.microsoft.com/office/powerpoint/2012/main" userId="S::maq2@cdc.gov::0d533c83-808d-433f-96e1-46f2a324ca7d" providerId="AD"/>
      </p:ext>
    </p:extLst>
  </p:cmAuthor>
  <p:cmAuthor id="2" name="Kadzik, Melissa (CDC/DDID/NCEZID/OD)" initials="KM(" lastIdx="1" clrIdx="1">
    <p:extLst>
      <p:ext uri="{19B8F6BF-5375-455C-9EA6-DF929625EA0E}">
        <p15:presenceInfo xmlns:p15="http://schemas.microsoft.com/office/powerpoint/2012/main" userId="S::vpg8@cdc.gov::b90028fa-56dd-40d7-a30f-07148bfb782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941D"/>
    <a:srgbClr val="109648"/>
    <a:srgbClr val="0065A4"/>
    <a:srgbClr val="00953A"/>
    <a:srgbClr val="0066A5"/>
    <a:srgbClr val="FF9900"/>
    <a:srgbClr val="F8696B"/>
    <a:srgbClr val="00BE7B"/>
    <a:srgbClr val="FFFFFF"/>
    <a:srgbClr val="3367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A248C2E-0098-4D1C-B5FE-C8609D9553E7}" v="2" dt="2025-10-07T16:17:24.977"/>
    <p1510:client id="{D7C8156D-9BCB-81A3-6498-941B3AB44CB3}" v="1" dt="2025-10-07T16:14:44.80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5061" autoAdjust="0"/>
  </p:normalViewPr>
  <p:slideViewPr>
    <p:cSldViewPr snapToGrid="0">
      <p:cViewPr varScale="1">
        <p:scale>
          <a:sx n="44" d="100"/>
          <a:sy n="44" d="100"/>
        </p:scale>
        <p:origin x="1428" y="260"/>
      </p:cViewPr>
      <p:guideLst>
        <p:guide orient="horz" pos="816"/>
        <p:guide pos="1280"/>
      </p:guideLst>
    </p:cSldViewPr>
  </p:slideViewPr>
  <p:notesTextViewPr>
    <p:cViewPr>
      <p:scale>
        <a:sx n="1" d="1"/>
        <a:sy n="1" d="1"/>
      </p:scale>
      <p:origin x="0" y="0"/>
    </p:cViewPr>
  </p:notesTextViewPr>
  <p:notesViewPr>
    <p:cSldViewPr snapToGrid="0">
      <p:cViewPr>
        <p:scale>
          <a:sx n="1" d="2"/>
          <a:sy n="1" d="2"/>
        </p:scale>
        <p:origin x="0" y="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notesMaster" Target="notesMasters/notesMaster1.xml"/><Relationship Id="rId42"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handoutMaster" Target="handoutMasters/handoutMaster1.xml"/><Relationship Id="rId43" Type="http://schemas.microsoft.com/office/2018/10/relationships/authors" Targe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llagher, Darby (CDC/GHC/DGHP)" userId="a845a694-00ae-430c-a73d-6baae6728f31" providerId="ADAL" clId="{F8E4CE5F-3BBF-47A0-8921-B3B03B16ADAA}"/>
    <pc:docChg chg="undo custSel modSld modMainMaster">
      <pc:chgData name="Gallagher, Darby (CDC/GHC/DGHP)" userId="a845a694-00ae-430c-a73d-6baae6728f31" providerId="ADAL" clId="{F8E4CE5F-3BBF-47A0-8921-B3B03B16ADAA}" dt="2025-02-24T21:02:32.396" v="278" actId="20577"/>
      <pc:docMkLst>
        <pc:docMk/>
      </pc:docMkLst>
      <pc:sldChg chg="modSp mod">
        <pc:chgData name="Gallagher, Darby (CDC/GHC/DGHP)" userId="a845a694-00ae-430c-a73d-6baae6728f31" providerId="ADAL" clId="{F8E4CE5F-3BBF-47A0-8921-B3B03B16ADAA}" dt="2025-02-24T20:52:08.803" v="78" actId="20577"/>
        <pc:sldMkLst>
          <pc:docMk/>
          <pc:sldMk cId="139893031" sldId="530"/>
        </pc:sldMkLst>
      </pc:sldChg>
      <pc:sldChg chg="modSp mod">
        <pc:chgData name="Gallagher, Darby (CDC/GHC/DGHP)" userId="a845a694-00ae-430c-a73d-6baae6728f31" providerId="ADAL" clId="{F8E4CE5F-3BBF-47A0-8921-B3B03B16ADAA}" dt="2025-02-24T20:56:53.348" v="145" actId="20577"/>
        <pc:sldMkLst>
          <pc:docMk/>
          <pc:sldMk cId="4146422045" sldId="532"/>
        </pc:sldMkLst>
      </pc:sldChg>
      <pc:sldChg chg="modSp mod">
        <pc:chgData name="Gallagher, Darby (CDC/GHC/DGHP)" userId="a845a694-00ae-430c-a73d-6baae6728f31" providerId="ADAL" clId="{F8E4CE5F-3BBF-47A0-8921-B3B03B16ADAA}" dt="2025-02-24T20:58:02.079" v="193" actId="20577"/>
        <pc:sldMkLst>
          <pc:docMk/>
          <pc:sldMk cId="1063129691" sldId="533"/>
        </pc:sldMkLst>
      </pc:sldChg>
      <pc:sldChg chg="modSp mod">
        <pc:chgData name="Gallagher, Darby (CDC/GHC/DGHP)" userId="a845a694-00ae-430c-a73d-6baae6728f31" providerId="ADAL" clId="{F8E4CE5F-3BBF-47A0-8921-B3B03B16ADAA}" dt="2025-02-24T21:01:56.787" v="254" actId="790"/>
        <pc:sldMkLst>
          <pc:docMk/>
          <pc:sldMk cId="2789031455" sldId="542"/>
        </pc:sldMkLst>
      </pc:sldChg>
      <pc:sldChg chg="modSp mod">
        <pc:chgData name="Gallagher, Darby (CDC/GHC/DGHP)" userId="a845a694-00ae-430c-a73d-6baae6728f31" providerId="ADAL" clId="{F8E4CE5F-3BBF-47A0-8921-B3B03B16ADAA}" dt="2025-02-24T21:01:50.925" v="253" actId="790"/>
        <pc:sldMkLst>
          <pc:docMk/>
          <pc:sldMk cId="3987043984" sldId="543"/>
        </pc:sldMkLst>
      </pc:sldChg>
      <pc:sldChg chg="modSp mod modNotesTx">
        <pc:chgData name="Gallagher, Darby (CDC/GHC/DGHP)" userId="a845a694-00ae-430c-a73d-6baae6728f31" providerId="ADAL" clId="{F8E4CE5F-3BBF-47A0-8921-B3B03B16ADAA}" dt="2025-02-24T21:02:32.396" v="278" actId="20577"/>
        <pc:sldMkLst>
          <pc:docMk/>
          <pc:sldMk cId="3358566041" sldId="544"/>
        </pc:sldMkLst>
      </pc:sldChg>
      <pc:sldChg chg="modSp mod">
        <pc:chgData name="Gallagher, Darby (CDC/GHC/DGHP)" userId="a845a694-00ae-430c-a73d-6baae6728f31" providerId="ADAL" clId="{F8E4CE5F-3BBF-47A0-8921-B3B03B16ADAA}" dt="2025-02-24T20:50:48.189" v="69" actId="14100"/>
        <pc:sldMkLst>
          <pc:docMk/>
          <pc:sldMk cId="2998849344" sldId="560"/>
        </pc:sldMkLst>
      </pc:sldChg>
      <pc:sldChg chg="modSp mod modCm">
        <pc:chgData name="Gallagher, Darby (CDC/GHC/DGHP)" userId="a845a694-00ae-430c-a73d-6baae6728f31" providerId="ADAL" clId="{F8E4CE5F-3BBF-47A0-8921-B3B03B16ADAA}" dt="2025-02-24T16:39:03.872" v="51" actId="20577"/>
        <pc:sldMkLst>
          <pc:docMk/>
          <pc:sldMk cId="3660110112" sldId="561"/>
        </pc:sldMkLst>
        <pc:extLst>
          <p:ext xmlns:p="http://schemas.openxmlformats.org/presentationml/2006/main" uri="{D6D511B9-2390-475A-947B-AFAB55BFBCF1}">
            <pc226:cmChg xmlns:pc226="http://schemas.microsoft.com/office/powerpoint/2022/06/main/command" chg="mod">
              <pc226:chgData name="Gallagher, Darby (CDC/GHC/DGHP)" userId="a845a694-00ae-430c-a73d-6baae6728f31" providerId="ADAL" clId="{F8E4CE5F-3BBF-47A0-8921-B3B03B16ADAA}" dt="2025-02-24T16:39:03.872" v="51" actId="20577"/>
              <pc2:cmMkLst xmlns:pc2="http://schemas.microsoft.com/office/powerpoint/2019/9/main/command">
                <pc:docMk/>
                <pc:sldMk cId="3660110112" sldId="561"/>
                <pc2:cmMk id="{188E7F15-0CAD-4AE6-8C71-EF974564AFBE}"/>
              </pc2:cmMkLst>
            </pc226:cmChg>
          </p:ext>
        </pc:extLst>
      </pc:sldChg>
      <pc:sldChg chg="modSp mod">
        <pc:chgData name="Gallagher, Darby (CDC/GHC/DGHP)" userId="a845a694-00ae-430c-a73d-6baae6728f31" providerId="ADAL" clId="{F8E4CE5F-3BBF-47A0-8921-B3B03B16ADAA}" dt="2025-02-24T20:51:17.761" v="72" actId="27107"/>
        <pc:sldMkLst>
          <pc:docMk/>
          <pc:sldMk cId="4129477439" sldId="562"/>
        </pc:sldMkLst>
      </pc:sldChg>
      <pc:sldChg chg="modSp mod">
        <pc:chgData name="Gallagher, Darby (CDC/GHC/DGHP)" userId="a845a694-00ae-430c-a73d-6baae6728f31" providerId="ADAL" clId="{F8E4CE5F-3BBF-47A0-8921-B3B03B16ADAA}" dt="2025-02-24T16:40:43.467" v="56" actId="20577"/>
        <pc:sldMkLst>
          <pc:docMk/>
          <pc:sldMk cId="4073430833" sldId="565"/>
        </pc:sldMkLst>
      </pc:sldChg>
      <pc:sldChg chg="modSp mod">
        <pc:chgData name="Gallagher, Darby (CDC/GHC/DGHP)" userId="a845a694-00ae-430c-a73d-6baae6728f31" providerId="ADAL" clId="{F8E4CE5F-3BBF-47A0-8921-B3B03B16ADAA}" dt="2025-02-24T16:40:56.320" v="61" actId="20577"/>
        <pc:sldMkLst>
          <pc:docMk/>
          <pc:sldMk cId="3438663498" sldId="566"/>
        </pc:sldMkLst>
      </pc:sldChg>
      <pc:sldChg chg="modSp">
        <pc:chgData name="Gallagher, Darby (CDC/GHC/DGHP)" userId="a845a694-00ae-430c-a73d-6baae6728f31" providerId="ADAL" clId="{F8E4CE5F-3BBF-47A0-8921-B3B03B16ADAA}" dt="2025-02-24T20:59:38.380" v="200" actId="20577"/>
        <pc:sldMkLst>
          <pc:docMk/>
          <pc:sldMk cId="856578" sldId="568"/>
        </pc:sldMkLst>
      </pc:sldChg>
      <pc:sldChg chg="addSp delSp modSp mod modAnim">
        <pc:chgData name="Gallagher, Darby (CDC/GHC/DGHP)" userId="a845a694-00ae-430c-a73d-6baae6728f31" providerId="ADAL" clId="{F8E4CE5F-3BBF-47A0-8921-B3B03B16ADAA}" dt="2025-02-24T15:22:18.918" v="50"/>
        <pc:sldMkLst>
          <pc:docMk/>
          <pc:sldMk cId="2031695751" sldId="570"/>
        </pc:sldMkLst>
      </pc:sldChg>
      <pc:sldMasterChg chg="modSldLayout">
        <pc:chgData name="Gallagher, Darby (CDC/GHC/DGHP)" userId="a845a694-00ae-430c-a73d-6baae6728f31" providerId="ADAL" clId="{F8E4CE5F-3BBF-47A0-8921-B3B03B16ADAA}" dt="2025-02-24T20:51:37.952" v="76" actId="1035"/>
        <pc:sldMasterMkLst>
          <pc:docMk/>
          <pc:sldMasterMk cId="1217520618" sldId="2147484864"/>
        </pc:sldMasterMkLst>
        <pc:sldLayoutChg chg="modSp mod">
          <pc:chgData name="Gallagher, Darby (CDC/GHC/DGHP)" userId="a845a694-00ae-430c-a73d-6baae6728f31" providerId="ADAL" clId="{F8E4CE5F-3BBF-47A0-8921-B3B03B16ADAA}" dt="2025-02-24T20:51:37.952" v="76" actId="1035"/>
          <pc:sldLayoutMkLst>
            <pc:docMk/>
            <pc:sldMasterMk cId="1217520618" sldId="2147484864"/>
            <pc:sldLayoutMk cId="2032756809" sldId="2147484877"/>
          </pc:sldLayoutMkLst>
        </pc:sldLayoutChg>
      </pc:sldMasterChg>
    </pc:docChg>
  </pc:docChgLst>
  <pc:docChgLst>
    <pc:chgData name="Gallagher, Darby (CDC/GHC/DGHP)" userId="a845a694-00ae-430c-a73d-6baae6728f31" providerId="ADAL" clId="{1C30C218-D8C7-43C4-B5BB-CF31E7A789CE}"/>
    <pc:docChg chg="undo custSel modSld">
      <pc:chgData name="Gallagher, Darby (CDC/GHC/DGHP)" userId="a845a694-00ae-430c-a73d-6baae6728f31" providerId="ADAL" clId="{1C30C218-D8C7-43C4-B5BB-CF31E7A789CE}" dt="2025-03-18T17:45:31.462" v="35" actId="20577"/>
      <pc:docMkLst>
        <pc:docMk/>
      </pc:docMkLst>
      <pc:sldChg chg="modNotesTx">
        <pc:chgData name="Gallagher, Darby (CDC/GHC/DGHP)" userId="a845a694-00ae-430c-a73d-6baae6728f31" providerId="ADAL" clId="{1C30C218-D8C7-43C4-B5BB-CF31E7A789CE}" dt="2025-03-18T17:40:16.533" v="23" actId="313"/>
        <pc:sldMkLst>
          <pc:docMk/>
          <pc:sldMk cId="1111884926" sldId="429"/>
        </pc:sldMkLst>
      </pc:sldChg>
      <pc:sldChg chg="modSp mod">
        <pc:chgData name="Gallagher, Darby (CDC/GHC/DGHP)" userId="a845a694-00ae-430c-a73d-6baae6728f31" providerId="ADAL" clId="{1C30C218-D8C7-43C4-B5BB-CF31E7A789CE}" dt="2025-03-18T17:45:21.904" v="33" actId="1035"/>
        <pc:sldMkLst>
          <pc:docMk/>
          <pc:sldMk cId="4146422045" sldId="532"/>
        </pc:sldMkLst>
      </pc:sldChg>
      <pc:sldChg chg="modSp mod">
        <pc:chgData name="Gallagher, Darby (CDC/GHC/DGHP)" userId="a845a694-00ae-430c-a73d-6baae6728f31" providerId="ADAL" clId="{1C30C218-D8C7-43C4-B5BB-CF31E7A789CE}" dt="2025-03-18T17:45:31.462" v="35" actId="20577"/>
        <pc:sldMkLst>
          <pc:docMk/>
          <pc:sldMk cId="1063129691" sldId="533"/>
        </pc:sldMkLst>
      </pc:sldChg>
    </pc:docChg>
  </pc:docChgLst>
  <pc:docChgLst>
    <pc:chgData name="Gallagher, Darby (CDC/GHC/DGHP)" userId="S::zss9@cdc.gov::a845a694-00ae-430c-a73d-6baae6728f31" providerId="AD" clId="Web-{D7C8156D-9BCB-81A3-6498-941B3AB44CB3}"/>
    <pc:docChg chg="modSld">
      <pc:chgData name="Gallagher, Darby (CDC/GHC/DGHP)" userId="S::zss9@cdc.gov::a845a694-00ae-430c-a73d-6baae6728f31" providerId="AD" clId="Web-{D7C8156D-9BCB-81A3-6498-941B3AB44CB3}" dt="2025-10-07T16:14:44.805" v="0" actId="1076"/>
      <pc:docMkLst>
        <pc:docMk/>
      </pc:docMkLst>
      <pc:sldChg chg="modSp">
        <pc:chgData name="Gallagher, Darby (CDC/GHC/DGHP)" userId="S::zss9@cdc.gov::a845a694-00ae-430c-a73d-6baae6728f31" providerId="AD" clId="Web-{D7C8156D-9BCB-81A3-6498-941B3AB44CB3}" dt="2025-10-07T16:14:44.805" v="0" actId="1076"/>
        <pc:sldMkLst>
          <pc:docMk/>
          <pc:sldMk cId="2031695751" sldId="570"/>
        </pc:sldMkLst>
        <pc:spChg chg="mod">
          <ac:chgData name="Gallagher, Darby (CDC/GHC/DGHP)" userId="S::zss9@cdc.gov::a845a694-00ae-430c-a73d-6baae6728f31" providerId="AD" clId="Web-{D7C8156D-9BCB-81A3-6498-941B3AB44CB3}" dt="2025-10-07T16:14:44.805" v="0" actId="1076"/>
          <ac:spMkLst>
            <pc:docMk/>
            <pc:sldMk cId="2031695751" sldId="570"/>
            <ac:spMk id="19" creationId="{1ACAF866-5B9B-6DF1-5E3B-244FFC63A724}"/>
          </ac:spMkLst>
        </pc:spChg>
      </pc:sldChg>
    </pc:docChg>
  </pc:docChgLst>
  <pc:docChgLst>
    <pc:chgData name="Gallagher, Darby (CDC/GHC/DGHP)" userId="a845a694-00ae-430c-a73d-6baae6728f31" providerId="ADAL" clId="{2A248C2E-0098-4D1C-B5FE-C8609D9553E7}"/>
    <pc:docChg chg="modSld">
      <pc:chgData name="Gallagher, Darby (CDC/GHC/DGHP)" userId="a845a694-00ae-430c-a73d-6baae6728f31" providerId="ADAL" clId="{2A248C2E-0098-4D1C-B5FE-C8609D9553E7}" dt="2025-10-07T16:17:24.977" v="1" actId="1076"/>
      <pc:docMkLst>
        <pc:docMk/>
      </pc:docMkLst>
      <pc:sldChg chg="modSp mod">
        <pc:chgData name="Gallagher, Darby (CDC/GHC/DGHP)" userId="a845a694-00ae-430c-a73d-6baae6728f31" providerId="ADAL" clId="{2A248C2E-0098-4D1C-B5FE-C8609D9553E7}" dt="2025-10-07T16:17:24.977" v="1" actId="1076"/>
        <pc:sldMkLst>
          <pc:docMk/>
          <pc:sldMk cId="2031695751" sldId="570"/>
        </pc:sldMkLst>
        <pc:spChg chg="mod">
          <ac:chgData name="Gallagher, Darby (CDC/GHC/DGHP)" userId="a845a694-00ae-430c-a73d-6baae6728f31" providerId="ADAL" clId="{2A248C2E-0098-4D1C-B5FE-C8609D9553E7}" dt="2025-10-07T16:17:24.977" v="1" actId="1076"/>
          <ac:spMkLst>
            <pc:docMk/>
            <pc:sldMk cId="2031695751" sldId="570"/>
            <ac:spMk id="19" creationId="{1ACAF866-5B9B-6DF1-5E3B-244FFC63A724}"/>
          </ac:spMkLst>
        </pc:spChg>
      </pc:sldChg>
    </pc:docChg>
  </pc:docChgLst>
</pc:chgInfo>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92233009708746"/>
          <c:y val="0.21462264150943441"/>
          <c:w val="0.88106796116504638"/>
          <c:h val="0.57547169811320764"/>
        </c:manualLayout>
      </c:layout>
      <c:barChart>
        <c:barDir val="col"/>
        <c:grouping val="clustered"/>
        <c:varyColors val="0"/>
        <c:ser>
          <c:idx val="0"/>
          <c:order val="0"/>
          <c:spPr>
            <a:solidFill>
              <a:srgbClr val="F7941D"/>
            </a:solidFill>
            <a:ln w="14065">
              <a:solidFill>
                <a:srgbClr val="000000"/>
              </a:solidFill>
              <a:prstDash val="solid"/>
            </a:ln>
          </c:spPr>
          <c:invertIfNegative val="0"/>
          <c:dLbls>
            <c:spPr>
              <a:noFill/>
              <a:ln w="28130">
                <a:noFill/>
              </a:ln>
            </c:spPr>
            <c:txPr>
              <a:bodyPr/>
              <a:lstStyle/>
              <a:p>
                <a:pPr>
                  <a:defRPr sz="1200" b="1" i="0" u="none" strike="noStrike" baseline="0">
                    <a:solidFill>
                      <a:srgbClr val="000000"/>
                    </a:solidFill>
                    <a:latin typeface="Arial"/>
                    <a:ea typeface="Arial"/>
                    <a:cs typeface="Arial"/>
                  </a:defRPr>
                </a:pPr>
                <a:endParaRPr lang="es-ES"/>
              </a:p>
            </c:txPr>
            <c:showLegendKey val="0"/>
            <c:showVal val="1"/>
            <c:showCatName val="0"/>
            <c:showSerName val="0"/>
            <c:showPercent val="0"/>
            <c:showBubbleSize val="0"/>
            <c:showLeaderLines val="0"/>
            <c:extLst xmlns:mc="http://schemas.openxmlformats.org/markup-compatibility/2006" xmlns:c14="http://schemas.microsoft.com/office/drawing/2007/8/2/chart" xmlns:c15="http://schemas.microsoft.com/office/drawing/2012/chart" xmlns:c16="http://schemas.microsoft.com/office/drawing/2014/chart">
              <c:ext xmlns:c15="http://schemas.microsoft.com/office/drawing/2012/chart" uri="{CE6537A1-D6FC-4f65-9D91-7224C49458BB}">
                <c15:showLeaderLines val="0"/>
              </c:ext>
            </c:extLst>
          </c:dLbls>
          <c:cat>
            <c:strRef>
              <c:f>'2010_Q1_Q4'!$A$3:$A$17</c:f>
              <c:strCache>
                <c:ptCount val="15"/>
                <c:pt idx="0">
                  <c:v>Agency A</c:v>
                </c:pt>
                <c:pt idx="1">
                  <c:v>Agency B</c:v>
                </c:pt>
                <c:pt idx="2">
                  <c:v>Agency C</c:v>
                </c:pt>
                <c:pt idx="3">
                  <c:v>Agency D</c:v>
                </c:pt>
                <c:pt idx="4">
                  <c:v>Agency E</c:v>
                </c:pt>
                <c:pt idx="5">
                  <c:v>Agency F</c:v>
                </c:pt>
                <c:pt idx="6">
                  <c:v>Agency G</c:v>
                </c:pt>
                <c:pt idx="7">
                  <c:v>Agency H</c:v>
                </c:pt>
                <c:pt idx="8">
                  <c:v>Agency I</c:v>
                </c:pt>
                <c:pt idx="9">
                  <c:v>Agency J</c:v>
                </c:pt>
                <c:pt idx="10">
                  <c:v>Agency K</c:v>
                </c:pt>
                <c:pt idx="11">
                  <c:v>Agency X</c:v>
                </c:pt>
                <c:pt idx="12">
                  <c:v>Agency M</c:v>
                </c:pt>
                <c:pt idx="13">
                  <c:v>Agency N</c:v>
                </c:pt>
                <c:pt idx="14">
                  <c:v>Agency O</c:v>
                </c:pt>
              </c:strCache>
            </c:strRef>
          </c:cat>
          <c:val>
            <c:numRef>
              <c:f>'2010_Q1_Q4'!$B$3:$B$17</c:f>
              <c:numCache>
                <c:formatCode>0%</c:formatCode>
                <c:ptCount val="15"/>
                <c:pt idx="0">
                  <c:v>0.78352553542009884</c:v>
                </c:pt>
                <c:pt idx="1">
                  <c:v>1</c:v>
                </c:pt>
                <c:pt idx="2">
                  <c:v>0.65728900255754474</c:v>
                </c:pt>
                <c:pt idx="3">
                  <c:v>0.7</c:v>
                </c:pt>
                <c:pt idx="4">
                  <c:v>0.83210195788695973</c:v>
                </c:pt>
                <c:pt idx="5">
                  <c:v>0.96039603960396036</c:v>
                </c:pt>
                <c:pt idx="6">
                  <c:v>0.92779126213592233</c:v>
                </c:pt>
                <c:pt idx="7">
                  <c:v>0.88044692737430164</c:v>
                </c:pt>
                <c:pt idx="8">
                  <c:v>0.89</c:v>
                </c:pt>
                <c:pt idx="9">
                  <c:v>0.78006695853721353</c:v>
                </c:pt>
                <c:pt idx="10">
                  <c:v>0.96292257360959654</c:v>
                </c:pt>
                <c:pt idx="11">
                  <c:v>0.36</c:v>
                </c:pt>
                <c:pt idx="12">
                  <c:v>0.71212121212121215</c:v>
                </c:pt>
                <c:pt idx="13">
                  <c:v>0.85</c:v>
                </c:pt>
                <c:pt idx="14">
                  <c:v>0.62773722627737227</c:v>
                </c:pt>
              </c:numCache>
            </c:numRef>
          </c:val>
          <c:extLst xmlns:mc="http://schemas.openxmlformats.org/markup-compatibility/2006" xmlns:c14="http://schemas.microsoft.com/office/drawing/2007/8/2/chart" xmlns:c15="http://schemas.microsoft.com/office/drawing/2012/chart" xmlns:c16="http://schemas.microsoft.com/office/drawing/2014/chart">
            <c:ext xmlns:c16="http://schemas.microsoft.com/office/drawing/2014/chart" uri="{C3380CC4-5D6E-409C-BE32-E72D297353CC}">
              <c16:uniqueId val="{00000000-2431-42E6-A8B8-1835D8368D83}"/>
            </c:ext>
          </c:extLst>
        </c:ser>
        <c:dLbls>
          <c:showLegendKey val="0"/>
          <c:showVal val="1"/>
          <c:showCatName val="0"/>
          <c:showSerName val="0"/>
          <c:showPercent val="0"/>
          <c:showBubbleSize val="0"/>
        </c:dLbls>
        <c:gapWidth val="100"/>
        <c:axId val="65596416"/>
        <c:axId val="67151744"/>
      </c:barChart>
      <c:catAx>
        <c:axId val="65596416"/>
        <c:scaling>
          <c:orientation val="minMax"/>
        </c:scaling>
        <c:delete val="0"/>
        <c:axPos val="b"/>
        <c:numFmt formatCode="General" sourceLinked="1"/>
        <c:majorTickMark val="out"/>
        <c:minorTickMark val="none"/>
        <c:tickLblPos val="nextTo"/>
        <c:spPr>
          <a:ln w="3516">
            <a:solidFill>
              <a:srgbClr val="000000"/>
            </a:solidFill>
            <a:prstDash val="solid"/>
          </a:ln>
        </c:spPr>
        <c:txPr>
          <a:bodyPr rot="-5400000" vert="horz"/>
          <a:lstStyle/>
          <a:p>
            <a:pPr>
              <a:defRPr sz="1191" b="1" i="0" u="none" strike="noStrike" baseline="0">
                <a:solidFill>
                  <a:srgbClr val="000000"/>
                </a:solidFill>
                <a:latin typeface="Arial"/>
                <a:ea typeface="Arial"/>
                <a:cs typeface="Arial"/>
              </a:defRPr>
            </a:pPr>
            <a:endParaRPr lang="es-ES"/>
          </a:p>
        </c:txPr>
        <c:crossAx val="67151744"/>
        <c:crosses val="autoZero"/>
        <c:auto val="1"/>
        <c:lblAlgn val="ctr"/>
        <c:lblOffset val="100"/>
        <c:tickLblSkip val="1"/>
        <c:tickMarkSkip val="1"/>
        <c:noMultiLvlLbl val="0"/>
      </c:catAx>
      <c:valAx>
        <c:axId val="67151744"/>
        <c:scaling>
          <c:orientation val="minMax"/>
          <c:max val="1"/>
          <c:min val="0"/>
        </c:scaling>
        <c:delete val="0"/>
        <c:axPos val="l"/>
        <c:majorGridlines>
          <c:spPr>
            <a:ln>
              <a:noFill/>
            </a:ln>
          </c:spPr>
        </c:majorGridlines>
        <c:title>
          <c:tx>
            <c:rich>
              <a:bodyPr/>
              <a:lstStyle/>
              <a:p>
                <a:pPr>
                  <a:defRPr sz="1800" b="1" i="0" u="none" strike="noStrike" baseline="0">
                    <a:solidFill>
                      <a:srgbClr val="000000"/>
                    </a:solidFill>
                    <a:latin typeface="Arial"/>
                    <a:ea typeface="Arial"/>
                    <a:cs typeface="Arial"/>
                  </a:defRPr>
                </a:pPr>
                <a:r>
                  <a:rPr lang="es-GT" sz="1800" noProof="0"/>
                  <a:t>% Datos Completos</a:t>
                </a:r>
              </a:p>
            </c:rich>
          </c:tx>
          <c:layout>
            <c:manualLayout>
              <c:xMode val="edge"/>
              <c:yMode val="edge"/>
              <c:x val="1.3334791484397783E-3"/>
              <c:y val="0.33468075931033919"/>
            </c:manualLayout>
          </c:layout>
          <c:overlay val="0"/>
          <c:spPr>
            <a:noFill/>
            <a:ln w="28130">
              <a:noFill/>
            </a:ln>
          </c:spPr>
        </c:title>
        <c:numFmt formatCode="0%" sourceLinked="1"/>
        <c:majorTickMark val="out"/>
        <c:minorTickMark val="none"/>
        <c:tickLblPos val="nextTo"/>
        <c:spPr>
          <a:ln w="3516">
            <a:solidFill>
              <a:srgbClr val="000000"/>
            </a:solidFill>
            <a:prstDash val="solid"/>
          </a:ln>
        </c:spPr>
        <c:txPr>
          <a:bodyPr rot="0" vert="horz"/>
          <a:lstStyle/>
          <a:p>
            <a:pPr>
              <a:defRPr sz="1400" b="0" i="0" u="none" strike="noStrike" baseline="0">
                <a:solidFill>
                  <a:srgbClr val="000000"/>
                </a:solidFill>
                <a:latin typeface="Arial"/>
                <a:ea typeface="Arial"/>
                <a:cs typeface="Arial"/>
              </a:defRPr>
            </a:pPr>
            <a:endParaRPr lang="es-ES"/>
          </a:p>
        </c:txPr>
        <c:crossAx val="65596416"/>
        <c:crosses val="autoZero"/>
        <c:crossBetween val="between"/>
        <c:majorUnit val="0.2"/>
      </c:valAx>
      <c:spPr>
        <a:noFill/>
        <a:ln w="14065">
          <a:noFill/>
          <a:prstDash val="solid"/>
        </a:ln>
      </c:spPr>
    </c:plotArea>
    <c:plotVisOnly val="1"/>
    <c:dispBlanksAs val="gap"/>
    <c:showDLblsOverMax val="0"/>
  </c:chart>
  <c:spPr>
    <a:solidFill>
      <a:srgbClr val="FFFFFF"/>
    </a:solidFill>
    <a:ln w="3516">
      <a:noFill/>
      <a:prstDash val="solid"/>
    </a:ln>
  </c:spPr>
  <c:txPr>
    <a:bodyPr/>
    <a:lstStyle/>
    <a:p>
      <a:pPr>
        <a:defRPr sz="1191" b="0" i="0" u="none" strike="noStrike" baseline="0">
          <a:solidFill>
            <a:srgbClr val="000000"/>
          </a:solidFill>
          <a:latin typeface="Arial"/>
          <a:ea typeface="Arial"/>
          <a:cs typeface="Arial"/>
        </a:defRPr>
      </a:pPr>
      <a:endParaRPr lang="es-ES"/>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826544021025069"/>
          <c:y val="0.2037698806586041"/>
          <c:w val="0.86990801576872878"/>
          <c:h val="0.58432549889116869"/>
        </c:manualLayout>
      </c:layout>
      <c:barChart>
        <c:barDir val="col"/>
        <c:grouping val="clustered"/>
        <c:varyColors val="0"/>
        <c:ser>
          <c:idx val="0"/>
          <c:order val="0"/>
          <c:spPr>
            <a:solidFill>
              <a:srgbClr val="F7941D"/>
            </a:solidFill>
            <a:ln w="15225">
              <a:solidFill>
                <a:srgbClr val="000000"/>
              </a:solidFill>
              <a:prstDash val="solid"/>
            </a:ln>
          </c:spPr>
          <c:invertIfNegative val="0"/>
          <c:dLbls>
            <c:dLbl>
              <c:idx val="3"/>
              <c:layout>
                <c:manualLayout>
                  <c:x val="0"/>
                  <c:y val="-2.8918827108678276E-2"/>
                </c:manualLayout>
              </c:layout>
              <c:showLegendKey val="0"/>
              <c:showVal val="1"/>
              <c:showCatName val="0"/>
              <c:showSerName val="0"/>
              <c:showPercent val="0"/>
              <c:showBubbleSize val="0"/>
              <c:extLst xmlns:mc="http://schemas.openxmlformats.org/markup-compatibility/2006" xmlns:c14="http://schemas.microsoft.com/office/drawing/2007/8/2/chart" xmlns:c15="http://schemas.microsoft.com/office/drawing/2012/chart" xmlns:c16="http://schemas.microsoft.com/office/drawing/2014/chart">
                <c:ext xmlns:c15="http://schemas.microsoft.com/office/drawing/2012/chart" uri="{CE6537A1-D6FC-4f65-9D91-7224C49458BB}"/>
                <c:ext xmlns:c16="http://schemas.microsoft.com/office/drawing/2014/chart" uri="{C3380CC4-5D6E-409C-BE32-E72D297353CC}">
                  <c16:uniqueId val="{00000000-FF95-4753-9B0D-F42947561FE0}"/>
                </c:ext>
              </c:extLst>
            </c:dLbl>
            <c:dLbl>
              <c:idx val="4"/>
              <c:layout>
                <c:manualLayout>
                  <c:x val="-1.5432098765432098E-3"/>
                  <c:y val="-5.257968565214232E-2"/>
                </c:manualLayout>
              </c:layout>
              <c:showLegendKey val="0"/>
              <c:showVal val="1"/>
              <c:showCatName val="0"/>
              <c:showSerName val="0"/>
              <c:showPercent val="0"/>
              <c:showBubbleSize val="0"/>
              <c:extLst xmlns:mc="http://schemas.openxmlformats.org/markup-compatibility/2006" xmlns:c14="http://schemas.microsoft.com/office/drawing/2007/8/2/chart" xmlns:c15="http://schemas.microsoft.com/office/drawing/2012/chart" xmlns:c16="http://schemas.microsoft.com/office/drawing/2014/chart">
                <c:ext xmlns:c15="http://schemas.microsoft.com/office/drawing/2012/chart" uri="{CE6537A1-D6FC-4f65-9D91-7224C49458BB}"/>
                <c:ext xmlns:c16="http://schemas.microsoft.com/office/drawing/2014/chart" uri="{C3380CC4-5D6E-409C-BE32-E72D297353CC}">
                  <c16:uniqueId val="{00000001-FF95-4753-9B0D-F42947561FE0}"/>
                </c:ext>
              </c:extLst>
            </c:dLbl>
            <c:dLbl>
              <c:idx val="7"/>
              <c:layout>
                <c:manualLayout>
                  <c:x val="0"/>
                  <c:y val="-2.6289842826071184E-2"/>
                </c:manualLayout>
              </c:layout>
              <c:showLegendKey val="0"/>
              <c:showVal val="1"/>
              <c:showCatName val="0"/>
              <c:showSerName val="0"/>
              <c:showPercent val="0"/>
              <c:showBubbleSize val="0"/>
              <c:extLst xmlns:mc="http://schemas.openxmlformats.org/markup-compatibility/2006" xmlns:c14="http://schemas.microsoft.com/office/drawing/2007/8/2/chart" xmlns:c15="http://schemas.microsoft.com/office/drawing/2012/chart" xmlns:c16="http://schemas.microsoft.com/office/drawing/2014/chart">
                <c:ext xmlns:c15="http://schemas.microsoft.com/office/drawing/2012/chart" uri="{CE6537A1-D6FC-4f65-9D91-7224C49458BB}"/>
                <c:ext xmlns:c16="http://schemas.microsoft.com/office/drawing/2014/chart" uri="{C3380CC4-5D6E-409C-BE32-E72D297353CC}">
                  <c16:uniqueId val="{00000002-FF95-4753-9B0D-F42947561FE0}"/>
                </c:ext>
              </c:extLst>
            </c:dLbl>
            <c:dLbl>
              <c:idx val="8"/>
              <c:layout>
                <c:manualLayout>
                  <c:x val="-3.0864197530864196E-3"/>
                  <c:y val="-2.3660858543464044E-2"/>
                </c:manualLayout>
              </c:layout>
              <c:showLegendKey val="0"/>
              <c:showVal val="1"/>
              <c:showCatName val="0"/>
              <c:showSerName val="0"/>
              <c:showPercent val="0"/>
              <c:showBubbleSize val="0"/>
              <c:extLst xmlns:mc="http://schemas.openxmlformats.org/markup-compatibility/2006" xmlns:c14="http://schemas.microsoft.com/office/drawing/2007/8/2/chart" xmlns:c15="http://schemas.microsoft.com/office/drawing/2012/chart" xmlns:c16="http://schemas.microsoft.com/office/drawing/2014/chart">
                <c:ext xmlns:c15="http://schemas.microsoft.com/office/drawing/2012/chart" uri="{CE6537A1-D6FC-4f65-9D91-7224C49458BB}"/>
                <c:ext xmlns:c16="http://schemas.microsoft.com/office/drawing/2014/chart" uri="{C3380CC4-5D6E-409C-BE32-E72D297353CC}">
                  <c16:uniqueId val="{00000003-FF95-4753-9B0D-F42947561FE0}"/>
                </c:ext>
              </c:extLst>
            </c:dLbl>
            <c:dLbl>
              <c:idx val="9"/>
              <c:layout>
                <c:manualLayout>
                  <c:x val="3.0864197530864196E-3"/>
                  <c:y val="-2.1031874260856953E-2"/>
                </c:manualLayout>
              </c:layout>
              <c:showLegendKey val="0"/>
              <c:showVal val="1"/>
              <c:showCatName val="0"/>
              <c:showSerName val="0"/>
              <c:showPercent val="0"/>
              <c:showBubbleSize val="0"/>
              <c:extLst xmlns:mc="http://schemas.openxmlformats.org/markup-compatibility/2006" xmlns:c14="http://schemas.microsoft.com/office/drawing/2007/8/2/chart" xmlns:c15="http://schemas.microsoft.com/office/drawing/2012/chart" xmlns:c16="http://schemas.microsoft.com/office/drawing/2014/chart">
                <c:ext xmlns:c15="http://schemas.microsoft.com/office/drawing/2012/chart" uri="{CE6537A1-D6FC-4f65-9D91-7224C49458BB}"/>
                <c:ext xmlns:c16="http://schemas.microsoft.com/office/drawing/2014/chart" uri="{C3380CC4-5D6E-409C-BE32-E72D297353CC}">
                  <c16:uniqueId val="{00000004-FF95-4753-9B0D-F42947561FE0}"/>
                </c:ext>
              </c:extLst>
            </c:dLbl>
            <c:dLbl>
              <c:idx val="11"/>
              <c:layout>
                <c:manualLayout>
                  <c:x val="0"/>
                  <c:y val="-4.9950701369535208E-2"/>
                </c:manualLayout>
              </c:layout>
              <c:showLegendKey val="0"/>
              <c:showVal val="1"/>
              <c:showCatName val="0"/>
              <c:showSerName val="0"/>
              <c:showPercent val="0"/>
              <c:showBubbleSize val="0"/>
              <c:extLst xmlns:mc="http://schemas.openxmlformats.org/markup-compatibility/2006" xmlns:c14="http://schemas.microsoft.com/office/drawing/2007/8/2/chart" xmlns:c15="http://schemas.microsoft.com/office/drawing/2012/chart" xmlns:c16="http://schemas.microsoft.com/office/drawing/2014/chart">
                <c:ext xmlns:c15="http://schemas.microsoft.com/office/drawing/2012/chart" uri="{CE6537A1-D6FC-4f65-9D91-7224C49458BB}"/>
                <c:ext xmlns:c16="http://schemas.microsoft.com/office/drawing/2014/chart" uri="{C3380CC4-5D6E-409C-BE32-E72D297353CC}">
                  <c16:uniqueId val="{00000005-FF95-4753-9B0D-F42947561FE0}"/>
                </c:ext>
              </c:extLst>
            </c:dLbl>
            <c:dLbl>
              <c:idx val="13"/>
              <c:layout>
                <c:manualLayout>
                  <c:x val="1.5432098765432098E-3"/>
                  <c:y val="-2.1031874260856953E-2"/>
                </c:manualLayout>
              </c:layout>
              <c:showLegendKey val="0"/>
              <c:showVal val="1"/>
              <c:showCatName val="0"/>
              <c:showSerName val="0"/>
              <c:showPercent val="0"/>
              <c:showBubbleSize val="0"/>
              <c:extLst xmlns:mc="http://schemas.openxmlformats.org/markup-compatibility/2006" xmlns:c14="http://schemas.microsoft.com/office/drawing/2007/8/2/chart" xmlns:c15="http://schemas.microsoft.com/office/drawing/2012/chart" xmlns:c16="http://schemas.microsoft.com/office/drawing/2014/chart">
                <c:ext xmlns:c15="http://schemas.microsoft.com/office/drawing/2012/chart" uri="{CE6537A1-D6FC-4f65-9D91-7224C49458BB}"/>
                <c:ext xmlns:c16="http://schemas.microsoft.com/office/drawing/2014/chart" uri="{C3380CC4-5D6E-409C-BE32-E72D297353CC}">
                  <c16:uniqueId val="{00000006-FF95-4753-9B0D-F42947561FE0}"/>
                </c:ext>
              </c:extLst>
            </c:dLbl>
            <c:spPr>
              <a:noFill/>
              <a:ln w="30450">
                <a:noFill/>
              </a:ln>
            </c:spPr>
            <c:txPr>
              <a:bodyPr/>
              <a:lstStyle/>
              <a:p>
                <a:pPr>
                  <a:defRPr sz="1200" b="1" i="0" u="none" strike="noStrike" baseline="0">
                    <a:solidFill>
                      <a:srgbClr val="000000"/>
                    </a:solidFill>
                    <a:latin typeface="Arial"/>
                    <a:ea typeface="Arial"/>
                    <a:cs typeface="Arial"/>
                  </a:defRPr>
                </a:pPr>
                <a:endParaRPr lang="es-ES"/>
              </a:p>
            </c:txPr>
            <c:showLegendKey val="0"/>
            <c:showVal val="1"/>
            <c:showCatName val="0"/>
            <c:showSerName val="0"/>
            <c:showPercent val="0"/>
            <c:showBubbleSize val="0"/>
            <c:showLeaderLines val="0"/>
            <c:extLst xmlns:mc="http://schemas.openxmlformats.org/markup-compatibility/2006" xmlns:c14="http://schemas.microsoft.com/office/drawing/2007/8/2/chart" xmlns:c15="http://schemas.microsoft.com/office/drawing/2012/chart" xmlns:c16="http://schemas.microsoft.com/office/drawing/2014/chart">
              <c:ext xmlns:c15="http://schemas.microsoft.com/office/drawing/2012/chart" uri="{CE6537A1-D6FC-4f65-9D91-7224C49458BB}">
                <c15:showLeaderLines val="0"/>
              </c:ext>
            </c:extLst>
          </c:dLbls>
          <c:cat>
            <c:strRef>
              <c:f>'2010_Q1_Q4'!$A$3:$A$17</c:f>
              <c:strCache>
                <c:ptCount val="15"/>
                <c:pt idx="0">
                  <c:v>Agency A</c:v>
                </c:pt>
                <c:pt idx="1">
                  <c:v>Agency B</c:v>
                </c:pt>
                <c:pt idx="2">
                  <c:v>Agency C</c:v>
                </c:pt>
                <c:pt idx="3">
                  <c:v>Agency D</c:v>
                </c:pt>
                <c:pt idx="4">
                  <c:v>Agency E</c:v>
                </c:pt>
                <c:pt idx="5">
                  <c:v>Agency F</c:v>
                </c:pt>
                <c:pt idx="6">
                  <c:v>Agency G</c:v>
                </c:pt>
                <c:pt idx="7">
                  <c:v>Agency H</c:v>
                </c:pt>
                <c:pt idx="8">
                  <c:v>Agency I</c:v>
                </c:pt>
                <c:pt idx="9">
                  <c:v>Agency J</c:v>
                </c:pt>
                <c:pt idx="10">
                  <c:v>Agency K</c:v>
                </c:pt>
                <c:pt idx="11">
                  <c:v>Agency X</c:v>
                </c:pt>
                <c:pt idx="12">
                  <c:v>Agency M</c:v>
                </c:pt>
                <c:pt idx="13">
                  <c:v>Agency N</c:v>
                </c:pt>
                <c:pt idx="14">
                  <c:v>Agency O</c:v>
                </c:pt>
              </c:strCache>
            </c:strRef>
          </c:cat>
          <c:val>
            <c:numRef>
              <c:f>'2010_Q1_Q4'!$D$3:$D$17</c:f>
              <c:numCache>
                <c:formatCode>0%</c:formatCode>
                <c:ptCount val="15"/>
                <c:pt idx="0">
                  <c:v>1</c:v>
                </c:pt>
                <c:pt idx="1">
                  <c:v>1</c:v>
                </c:pt>
                <c:pt idx="2">
                  <c:v>0.99634146341463414</c:v>
                </c:pt>
                <c:pt idx="3">
                  <c:v>0.75000000000000311</c:v>
                </c:pt>
                <c:pt idx="4">
                  <c:v>0.8936170212765957</c:v>
                </c:pt>
                <c:pt idx="5">
                  <c:v>0.98434622467771637</c:v>
                </c:pt>
                <c:pt idx="6">
                  <c:v>0.99740596627756151</c:v>
                </c:pt>
                <c:pt idx="7">
                  <c:v>0.91096146651702203</c:v>
                </c:pt>
                <c:pt idx="8">
                  <c:v>0.88593749999999949</c:v>
                </c:pt>
                <c:pt idx="9">
                  <c:v>0.9</c:v>
                </c:pt>
                <c:pt idx="10">
                  <c:v>0.98648648648648651</c:v>
                </c:pt>
                <c:pt idx="11">
                  <c:v>0.87000000000000299</c:v>
                </c:pt>
                <c:pt idx="12">
                  <c:v>0.85000000000000064</c:v>
                </c:pt>
                <c:pt idx="13">
                  <c:v>0.9</c:v>
                </c:pt>
                <c:pt idx="14">
                  <c:v>0.85714285714285765</c:v>
                </c:pt>
              </c:numCache>
            </c:numRef>
          </c:val>
          <c:extLst xmlns:mc="http://schemas.openxmlformats.org/markup-compatibility/2006" xmlns:c14="http://schemas.microsoft.com/office/drawing/2007/8/2/chart" xmlns:c15="http://schemas.microsoft.com/office/drawing/2012/chart" xmlns:c16="http://schemas.microsoft.com/office/drawing/2014/chart">
            <c:ext xmlns:c16="http://schemas.microsoft.com/office/drawing/2014/chart" uri="{C3380CC4-5D6E-409C-BE32-E72D297353CC}">
              <c16:uniqueId val="{00000007-FF95-4753-9B0D-F42947561FE0}"/>
            </c:ext>
          </c:extLst>
        </c:ser>
        <c:dLbls>
          <c:showLegendKey val="0"/>
          <c:showVal val="1"/>
          <c:showCatName val="0"/>
          <c:showSerName val="0"/>
          <c:showPercent val="0"/>
          <c:showBubbleSize val="0"/>
        </c:dLbls>
        <c:gapWidth val="100"/>
        <c:axId val="79643008"/>
        <c:axId val="79645696"/>
      </c:barChart>
      <c:catAx>
        <c:axId val="79643008"/>
        <c:scaling>
          <c:orientation val="minMax"/>
        </c:scaling>
        <c:delete val="0"/>
        <c:axPos val="b"/>
        <c:numFmt formatCode="General" sourceLinked="1"/>
        <c:majorTickMark val="out"/>
        <c:minorTickMark val="none"/>
        <c:tickLblPos val="nextTo"/>
        <c:spPr>
          <a:ln w="3806">
            <a:solidFill>
              <a:srgbClr val="000000"/>
            </a:solidFill>
            <a:prstDash val="solid"/>
          </a:ln>
        </c:spPr>
        <c:txPr>
          <a:bodyPr rot="-5400000" vert="horz"/>
          <a:lstStyle/>
          <a:p>
            <a:pPr>
              <a:defRPr sz="1289" b="1" i="0" u="none" strike="noStrike" baseline="0">
                <a:solidFill>
                  <a:srgbClr val="000000"/>
                </a:solidFill>
                <a:latin typeface="Arial"/>
                <a:ea typeface="Arial"/>
                <a:cs typeface="Arial"/>
              </a:defRPr>
            </a:pPr>
            <a:endParaRPr lang="es-ES"/>
          </a:p>
        </c:txPr>
        <c:crossAx val="79645696"/>
        <c:crosses val="autoZero"/>
        <c:auto val="1"/>
        <c:lblAlgn val="ctr"/>
        <c:lblOffset val="100"/>
        <c:tickLblSkip val="1"/>
        <c:tickMarkSkip val="1"/>
        <c:noMultiLvlLbl val="0"/>
      </c:catAx>
      <c:valAx>
        <c:axId val="79645696"/>
        <c:scaling>
          <c:orientation val="minMax"/>
          <c:max val="1"/>
          <c:min val="0"/>
        </c:scaling>
        <c:delete val="0"/>
        <c:axPos val="l"/>
        <c:title>
          <c:tx>
            <c:rich>
              <a:bodyPr/>
              <a:lstStyle/>
              <a:p>
                <a:pPr>
                  <a:defRPr sz="1800" b="1" i="0" u="none" strike="noStrike" baseline="0">
                    <a:solidFill>
                      <a:srgbClr val="000000"/>
                    </a:solidFill>
                    <a:latin typeface="Arial"/>
                    <a:ea typeface="Arial"/>
                    <a:cs typeface="Arial"/>
                  </a:defRPr>
                </a:pPr>
                <a:r>
                  <a:rPr lang="en-US" sz="1800"/>
                  <a:t>% Datos completos</a:t>
                </a:r>
              </a:p>
            </c:rich>
          </c:tx>
          <c:layout>
            <c:manualLayout>
              <c:xMode val="edge"/>
              <c:yMode val="edge"/>
              <c:x val="1.8092879870044685E-2"/>
              <c:y val="0.32009171053731095"/>
            </c:manualLayout>
          </c:layout>
          <c:overlay val="0"/>
          <c:spPr>
            <a:noFill/>
            <a:ln w="30450">
              <a:noFill/>
            </a:ln>
          </c:spPr>
        </c:title>
        <c:numFmt formatCode="0%" sourceLinked="1"/>
        <c:majorTickMark val="out"/>
        <c:minorTickMark val="none"/>
        <c:tickLblPos val="nextTo"/>
        <c:spPr>
          <a:ln w="3806">
            <a:solidFill>
              <a:srgbClr val="000000"/>
            </a:solidFill>
            <a:prstDash val="solid"/>
          </a:ln>
        </c:spPr>
        <c:txPr>
          <a:bodyPr rot="0" vert="horz"/>
          <a:lstStyle/>
          <a:p>
            <a:pPr>
              <a:defRPr sz="1400" b="0" i="0" u="none" strike="noStrike" baseline="0">
                <a:solidFill>
                  <a:srgbClr val="000000"/>
                </a:solidFill>
                <a:latin typeface="Arial"/>
                <a:ea typeface="Arial"/>
                <a:cs typeface="Arial"/>
              </a:defRPr>
            </a:pPr>
            <a:endParaRPr lang="es-ES"/>
          </a:p>
        </c:txPr>
        <c:crossAx val="79643008"/>
        <c:crosses val="autoZero"/>
        <c:crossBetween val="between"/>
        <c:majorUnit val="0.2"/>
      </c:valAx>
      <c:spPr>
        <a:noFill/>
        <a:ln w="15225">
          <a:noFill/>
          <a:prstDash val="solid"/>
        </a:ln>
      </c:spPr>
    </c:plotArea>
    <c:plotVisOnly val="1"/>
    <c:dispBlanksAs val="gap"/>
    <c:showDLblsOverMax val="0"/>
  </c:chart>
  <c:spPr>
    <a:noFill/>
    <a:ln w="3806">
      <a:noFill/>
      <a:prstDash val="solid"/>
    </a:ln>
  </c:spPr>
  <c:txPr>
    <a:bodyPr/>
    <a:lstStyle/>
    <a:p>
      <a:pPr>
        <a:defRPr sz="1289" b="0" i="0" u="none" strike="noStrike" baseline="0">
          <a:solidFill>
            <a:srgbClr val="000000"/>
          </a:solidFill>
          <a:latin typeface="Arial"/>
          <a:ea typeface="Arial"/>
          <a:cs typeface="Arial"/>
        </a:defRPr>
      </a:pPr>
      <a:endParaRPr lang="es-ES"/>
    </a:p>
  </c:txPr>
  <c:externalData r:id="rId1">
    <c:autoUpdate val="0"/>
  </c:externalData>
  <c:userShapes r:id="rId2"/>
</c:chartSpace>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a:solidFill>
                <a:schemeClr val="tx1"/>
              </a:solidFill>
              <a:latin typeface="+mn-lt"/>
            </a:rPr>
            <a:t>Detect, Diagnose</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a:solidFill>
                <a:schemeClr val="tx1"/>
              </a:solidFill>
              <a:latin typeface="+mn-lt"/>
            </a:rPr>
            <a:t>Collect</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a:solidFill>
                <a:schemeClr val="tx1"/>
              </a:solidFill>
              <a:latin typeface="+mn-lt"/>
            </a:rPr>
            <a:t>Compile, Analyze</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t>
          </a: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a:solidFill>
                <a:schemeClr val="tx1"/>
              </a:solidFill>
              <a:latin typeface="+mn-lt"/>
            </a:rPr>
            <a:t>Take Action</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a:solidFill>
                <a:schemeClr val="tx1"/>
              </a:solidFill>
              <a:latin typeface="+mn-lt"/>
            </a:rPr>
            <a:t>Communicate</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s-GT" sz="2800" b="1" noProof="0">
              <a:solidFill>
                <a:schemeClr val="tx1"/>
              </a:solidFill>
              <a:latin typeface="+mn-lt"/>
            </a:rPr>
            <a:t>Detectar, Diagnosticar</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s-GT" sz="2800" b="1" noProof="0">
              <a:solidFill>
                <a:schemeClr val="tx1"/>
              </a:solidFill>
              <a:latin typeface="+mn-lt"/>
            </a:rPr>
            <a:t>Recolectar</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s-GT" sz="2800" b="1" noProof="0">
              <a:solidFill>
                <a:schemeClr val="tx1"/>
              </a:solidFill>
              <a:latin typeface="+mn-lt"/>
            </a:rPr>
            <a:t>Compilar, Analizar</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s-GT" sz="2800" b="1" noProof="0">
              <a:solidFill>
                <a:schemeClr val="tx1"/>
              </a:solidFill>
              <a:latin typeface="+mn-lt"/>
            </a:rPr>
            <a:t>Interpretar</a:t>
          </a: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s-GT" sz="2800" b="1" noProof="0">
              <a:solidFill>
                <a:schemeClr val="tx1"/>
              </a:solidFill>
              <a:latin typeface="+mn-lt"/>
            </a:rPr>
            <a:t>Actuar</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s-GT" sz="2800" b="1" noProof="0">
              <a:solidFill>
                <a:schemeClr val="tx1"/>
              </a:solidFill>
              <a:latin typeface="+mn-lt"/>
            </a:rPr>
            <a:t>Comunicar</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7342">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ScaleX="119912"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700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012"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a:solidFill>
                <a:schemeClr val="tx1"/>
              </a:solidFill>
              <a:latin typeface="+mn-lt"/>
            </a:rPr>
            <a:t>Detect, Diagnose</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a:solidFill>
                <a:schemeClr val="tx1"/>
              </a:solidFill>
              <a:latin typeface="+mn-lt"/>
            </a:rPr>
            <a:t>Collect</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a:solidFill>
                <a:schemeClr val="tx1"/>
              </a:solidFill>
              <a:latin typeface="+mn-lt"/>
            </a:rPr>
            <a:t>Compile, Analyze</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t>
          </a: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a:solidFill>
                <a:schemeClr val="tx1"/>
              </a:solidFill>
              <a:latin typeface="+mn-lt"/>
            </a:rPr>
            <a:t>Take Action</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a:solidFill>
                <a:schemeClr val="tx1"/>
              </a:solidFill>
              <a:latin typeface="+mn-lt"/>
            </a:rPr>
            <a:t>Communicate</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a:solidFill>
                <a:schemeClr val="tx1"/>
              </a:solidFill>
              <a:latin typeface="+mn-lt"/>
            </a:rPr>
            <a:t>Detectar, Diagnosticar</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a:solidFill>
                <a:schemeClr val="tx1"/>
              </a:solidFill>
              <a:latin typeface="+mn-lt"/>
            </a:rPr>
            <a:t>Recolectar</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a:solidFill>
                <a:schemeClr val="tx1"/>
              </a:solidFill>
              <a:latin typeface="+mn-lt"/>
            </a:rPr>
            <a:t>Compilar, Analizar</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Interpretar</a:t>
          </a: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a:solidFill>
                <a:schemeClr val="tx1"/>
              </a:solidFill>
              <a:latin typeface="+mn-lt"/>
            </a:rPr>
            <a:t>Actuar</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err="1">
              <a:solidFill>
                <a:schemeClr val="tx1"/>
              </a:solidFill>
              <a:latin typeface="+mn-lt"/>
            </a:rPr>
            <a:t>Comunicar</a:t>
          </a:r>
          <a:endParaRPr lang="en-US" sz="2800" b="1">
            <a:solidFill>
              <a:schemeClr val="tx1"/>
            </a:solidFill>
            <a:latin typeface="+mn-lt"/>
          </a:endParaRP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1722">
        <dgm:presLayoutVars>
          <dgm:bulletEnabled val="1"/>
        </dgm:presLayoutVars>
      </dgm:prSet>
      <dgm:spPr/>
    </dgm:pt>
    <dgm:pt modelId="{EB0FECD4-874C-476B-A915-884DFE3F2D91}" type="pres">
      <dgm:prSet presAssocID="{9EFDDFF1-2279-486B-9F12-EA5F590C8C00}" presName="sibTransFirstNode" presStyleLbl="bgShp" presStyleIdx="0" presStyleCnt="1" custScaleX="148034" custLinFactNeighborX="2197" custLinFactNeighborY="1352"/>
      <dgm:spPr/>
    </dgm:pt>
    <dgm:pt modelId="{1695DC22-9A36-4B48-AEFF-7E4FDFC1713F}" type="pres">
      <dgm:prSet presAssocID="{C93BFA43-C0F0-4D8C-8530-4A21A2D3204E}" presName="nodeFollowingNodes" presStyleLbl="node1" presStyleIdx="1" presStyleCnt="6" custScaleX="117093"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5304"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216"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25387"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5.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1600" b="1">
              <a:solidFill>
                <a:schemeClr val="tx1"/>
              </a:solidFill>
              <a:latin typeface="+mn-lt"/>
            </a:rPr>
            <a:t>Detectar, Diagnosticar</a:t>
          </a:r>
        </a:p>
      </dgm:t>
    </dgm:pt>
    <dgm:pt modelId="{FB260FCA-968B-4532-B7C0-C7E4458DAA50}" type="parTrans" cxnId="{03E7EA8F-C6C9-4D96-85BC-5402EDBD62F6}">
      <dgm:prSet/>
      <dgm:spPr/>
      <dgm:t>
        <a:bodyPr/>
        <a:lstStyle/>
        <a:p>
          <a:endParaRPr lang="en-US" sz="1600"/>
        </a:p>
      </dgm:t>
    </dgm:pt>
    <dgm:pt modelId="{9EFDDFF1-2279-486B-9F12-EA5F590C8C00}" type="sibTrans" cxnId="{03E7EA8F-C6C9-4D96-85BC-5402EDBD62F6}">
      <dgm:prSet/>
      <dgm:spPr>
        <a:solidFill>
          <a:srgbClr val="00943B"/>
        </a:solidFill>
        <a:ln>
          <a:noFill/>
        </a:ln>
      </dgm:spPr>
      <dgm:t>
        <a:bodyPr/>
        <a:lstStyle/>
        <a:p>
          <a:endParaRPr lang="en-US" sz="1600"/>
        </a:p>
      </dgm:t>
    </dgm:pt>
    <dgm:pt modelId="{C93BFA43-C0F0-4D8C-8530-4A21A2D3204E}">
      <dgm:prSet phldrT="[Text]" custT="1"/>
      <dgm:spPr>
        <a:solidFill>
          <a:schemeClr val="bg1"/>
        </a:solidFill>
        <a:ln w="28575">
          <a:solidFill>
            <a:schemeClr val="tx1"/>
          </a:solidFill>
        </a:ln>
      </dgm:spPr>
      <dgm:t>
        <a:bodyPr/>
        <a:lstStyle/>
        <a:p>
          <a:r>
            <a:rPr lang="en-US" sz="1600" b="1">
              <a:solidFill>
                <a:schemeClr val="tx1"/>
              </a:solidFill>
              <a:latin typeface="+mn-lt"/>
            </a:rPr>
            <a:t>Recolectar</a:t>
          </a:r>
        </a:p>
      </dgm:t>
    </dgm:pt>
    <dgm:pt modelId="{9765D9CD-EF3A-452D-9EA9-5487042B2018}" type="parTrans" cxnId="{7AE24D85-6EBC-4169-9E2B-3D31F5DD533C}">
      <dgm:prSet/>
      <dgm:spPr/>
      <dgm:t>
        <a:bodyPr/>
        <a:lstStyle/>
        <a:p>
          <a:endParaRPr lang="en-US" sz="1600"/>
        </a:p>
      </dgm:t>
    </dgm:pt>
    <dgm:pt modelId="{14C6ACC0-9A20-4A31-9323-11A5312A8790}" type="sibTrans" cxnId="{7AE24D85-6EBC-4169-9E2B-3D31F5DD533C}">
      <dgm:prSet/>
      <dgm:spPr/>
      <dgm:t>
        <a:bodyPr/>
        <a:lstStyle/>
        <a:p>
          <a:endParaRPr lang="en-US" sz="1600"/>
        </a:p>
      </dgm:t>
    </dgm:pt>
    <dgm:pt modelId="{FA237A2E-C526-4388-8C57-CACFFBE14482}">
      <dgm:prSet phldrT="[Text]" custT="1"/>
      <dgm:spPr>
        <a:solidFill>
          <a:schemeClr val="bg1"/>
        </a:solidFill>
        <a:ln w="28575">
          <a:solidFill>
            <a:schemeClr val="tx1"/>
          </a:solidFill>
        </a:ln>
      </dgm:spPr>
      <dgm:t>
        <a:bodyPr/>
        <a:lstStyle/>
        <a:p>
          <a:r>
            <a:rPr lang="en-US" sz="1600" b="1">
              <a:solidFill>
                <a:schemeClr val="tx1"/>
              </a:solidFill>
              <a:latin typeface="+mn-lt"/>
            </a:rPr>
            <a:t>Compilar, Analizar</a:t>
          </a:r>
        </a:p>
      </dgm:t>
    </dgm:pt>
    <dgm:pt modelId="{BE914DF7-8329-4ABF-A71E-F5D40D6578C3}" type="parTrans" cxnId="{BC2F50EA-991E-4C55-A67A-F74585DC2A48}">
      <dgm:prSet/>
      <dgm:spPr/>
      <dgm:t>
        <a:bodyPr/>
        <a:lstStyle/>
        <a:p>
          <a:endParaRPr lang="en-US" sz="1600"/>
        </a:p>
      </dgm:t>
    </dgm:pt>
    <dgm:pt modelId="{CF168877-46ED-4EF8-A595-769BD9638DF0}" type="sibTrans" cxnId="{BC2F50EA-991E-4C55-A67A-F74585DC2A48}">
      <dgm:prSet/>
      <dgm:spPr/>
      <dgm:t>
        <a:bodyPr/>
        <a:lstStyle/>
        <a:p>
          <a:endParaRPr lang="en-US" sz="1600"/>
        </a:p>
      </dgm:t>
    </dgm:pt>
    <dgm:pt modelId="{E92DDBA3-7A28-46DA-913C-765734FDD153}">
      <dgm:prSet phldrT="[Text]" custT="1"/>
      <dgm:spPr>
        <a:solidFill>
          <a:schemeClr val="bg1"/>
        </a:solidFill>
        <a:ln w="28575">
          <a:solidFill>
            <a:schemeClr val="tx1"/>
          </a:solidFill>
        </a:ln>
      </dgm:spPr>
      <dgm:t>
        <a:bodyPr/>
        <a:lstStyle/>
        <a:p>
          <a:r>
            <a:rPr lang="en-US" sz="1600" b="1">
              <a:solidFill>
                <a:schemeClr val="tx1"/>
              </a:solidFill>
              <a:latin typeface="+mn-lt"/>
            </a:rPr>
            <a:t>Interpretar</a:t>
          </a:r>
        </a:p>
      </dgm:t>
    </dgm:pt>
    <dgm:pt modelId="{2B45E9E5-D7FF-4F92-8BFA-4D32B0F2927B}" type="parTrans" cxnId="{C950ED09-DF7C-4709-9E02-15921BEDBFF3}">
      <dgm:prSet/>
      <dgm:spPr/>
      <dgm:t>
        <a:bodyPr/>
        <a:lstStyle/>
        <a:p>
          <a:endParaRPr lang="en-US" sz="1600"/>
        </a:p>
      </dgm:t>
    </dgm:pt>
    <dgm:pt modelId="{6068EEB7-7E6E-427F-9467-3C9735AE205D}" type="sibTrans" cxnId="{C950ED09-DF7C-4709-9E02-15921BEDBFF3}">
      <dgm:prSet/>
      <dgm:spPr/>
      <dgm:t>
        <a:bodyPr/>
        <a:lstStyle/>
        <a:p>
          <a:endParaRPr lang="en-US" sz="1600"/>
        </a:p>
      </dgm:t>
    </dgm:pt>
    <dgm:pt modelId="{C7EE9216-F411-4BAB-897B-D2E3D4AA3C70}">
      <dgm:prSet phldrT="[Text]" custT="1"/>
      <dgm:spPr>
        <a:solidFill>
          <a:schemeClr val="bg1"/>
        </a:solidFill>
        <a:ln w="28575">
          <a:solidFill>
            <a:schemeClr val="tx1"/>
          </a:solidFill>
        </a:ln>
      </dgm:spPr>
      <dgm:t>
        <a:bodyPr/>
        <a:lstStyle/>
        <a:p>
          <a:r>
            <a:rPr lang="en-US" sz="1600" b="1">
              <a:solidFill>
                <a:schemeClr val="tx1"/>
              </a:solidFill>
              <a:latin typeface="+mn-lt"/>
            </a:rPr>
            <a:t>Actuar</a:t>
          </a:r>
        </a:p>
      </dgm:t>
    </dgm:pt>
    <dgm:pt modelId="{FA231D2B-1989-4D30-A8FE-ABEC0F278957}" type="parTrans" cxnId="{963EB135-48FB-451D-BE53-FAEEEF4F717B}">
      <dgm:prSet/>
      <dgm:spPr/>
      <dgm:t>
        <a:bodyPr/>
        <a:lstStyle/>
        <a:p>
          <a:endParaRPr lang="en-US" sz="1600"/>
        </a:p>
      </dgm:t>
    </dgm:pt>
    <dgm:pt modelId="{BE80A37D-3C75-4FC8-9768-AAD4ADC8664A}" type="sibTrans" cxnId="{963EB135-48FB-451D-BE53-FAEEEF4F717B}">
      <dgm:prSet/>
      <dgm:spPr/>
      <dgm:t>
        <a:bodyPr/>
        <a:lstStyle/>
        <a:p>
          <a:endParaRPr lang="en-US" sz="1600"/>
        </a:p>
      </dgm:t>
    </dgm:pt>
    <dgm:pt modelId="{26DB14CD-EFE5-45C5-BA9B-0741D9AB0491}">
      <dgm:prSet phldrT="[Text]" custT="1"/>
      <dgm:spPr>
        <a:solidFill>
          <a:schemeClr val="bg1"/>
        </a:solidFill>
        <a:ln w="28575">
          <a:solidFill>
            <a:schemeClr val="tx1"/>
          </a:solidFill>
        </a:ln>
      </dgm:spPr>
      <dgm:t>
        <a:bodyPr/>
        <a:lstStyle/>
        <a:p>
          <a:r>
            <a:rPr lang="en-US" sz="1600" b="1">
              <a:solidFill>
                <a:schemeClr val="tx1"/>
              </a:solidFill>
              <a:latin typeface="+mn-lt"/>
            </a:rPr>
            <a:t>Comunicar</a:t>
          </a:r>
        </a:p>
      </dgm:t>
    </dgm:pt>
    <dgm:pt modelId="{12DAC2CD-BDDF-46C6-B789-4ADD0ABFB623}" type="parTrans" cxnId="{CAE0F8CE-9B0D-443D-A2DE-F50A01F0FBEC}">
      <dgm:prSet/>
      <dgm:spPr/>
      <dgm:t>
        <a:bodyPr/>
        <a:lstStyle/>
        <a:p>
          <a:endParaRPr lang="en-US" sz="1600"/>
        </a:p>
      </dgm:t>
    </dgm:pt>
    <dgm:pt modelId="{D2B9AB04-9D0E-4FE8-BD3C-D4052D46AA6F}" type="sibTrans" cxnId="{CAE0F8CE-9B0D-443D-A2DE-F50A01F0FBEC}">
      <dgm:prSet/>
      <dgm:spPr/>
      <dgm:t>
        <a:bodyPr/>
        <a:lstStyle/>
        <a:p>
          <a:endParaRPr lang="en-US" sz="1600"/>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2968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ScaleX="121752"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3613" custRadScaleRad="149283" custRadScaleInc="-21125">
        <dgm:presLayoutVars>
          <dgm:bulletEnabled val="1"/>
        </dgm:presLayoutVars>
      </dgm:prSet>
      <dgm:spPr/>
    </dgm:pt>
    <dgm:pt modelId="{03ED3239-7976-43C1-9470-0A426C83A8ED}" type="pres">
      <dgm:prSet presAssocID="{E92DDBA3-7A28-46DA-913C-765734FDD153}" presName="nodeFollowingNodes" presStyleLbl="node1" presStyleIdx="3" presStyleCnt="6" custScaleX="112369"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25402"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Detect, Diagnose</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Collect</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Compile, Analyze</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t>
          </a: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Communicate</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Take Action</a:t>
          </a:r>
        </a:p>
      </dsp:txBody>
      <dsp:txXfrm>
        <a:off x="717232" y="974946"/>
        <a:ext cx="2127486" cy="85097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347043" y="-214617"/>
          <a:ext cx="7267426" cy="4909295"/>
        </a:xfrm>
        <a:prstGeom prst="circularArrow">
          <a:avLst>
            <a:gd name="adj1" fmla="val 5274"/>
            <a:gd name="adj2" fmla="val 312630"/>
            <a:gd name="adj3" fmla="val 13509548"/>
            <a:gd name="adj4" fmla="val 17561606"/>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685555" y="1619"/>
          <a:ext cx="2590402"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GT" sz="2800" b="1" kern="1200" noProof="0">
              <a:solidFill>
                <a:schemeClr val="tx1"/>
              </a:solidFill>
              <a:latin typeface="+mn-lt"/>
            </a:rPr>
            <a:t>Detectar, Diagnosticar</a:t>
          </a:r>
        </a:p>
      </dsp:txBody>
      <dsp:txXfrm>
        <a:off x="3731591" y="47655"/>
        <a:ext cx="2498330" cy="850976"/>
      </dsp:txXfrm>
    </dsp:sp>
    <dsp:sp modelId="{1695DC22-9A36-4B48-AEFF-7E4FDFC1713F}">
      <dsp:nvSpPr>
        <dsp:cNvPr id="0" name=""/>
        <dsp:cNvSpPr/>
      </dsp:nvSpPr>
      <dsp:spPr>
        <a:xfrm>
          <a:off x="6719525" y="928908"/>
          <a:ext cx="226165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GT" sz="2800" b="1" kern="1200" noProof="0">
              <a:solidFill>
                <a:schemeClr val="tx1"/>
              </a:solidFill>
              <a:latin typeface="+mn-lt"/>
            </a:rPr>
            <a:t>Recolectar</a:t>
          </a:r>
        </a:p>
      </dsp:txBody>
      <dsp:txXfrm>
        <a:off x="6765561" y="974944"/>
        <a:ext cx="2169584" cy="850976"/>
      </dsp:txXfrm>
    </dsp:sp>
    <dsp:sp modelId="{07166AA7-B419-46BE-8707-58768C01B0F0}">
      <dsp:nvSpPr>
        <dsp:cNvPr id="0" name=""/>
        <dsp:cNvSpPr/>
      </dsp:nvSpPr>
      <dsp:spPr>
        <a:xfrm>
          <a:off x="6780487" y="2986004"/>
          <a:ext cx="201823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GT" sz="2800" b="1" kern="1200" noProof="0">
              <a:solidFill>
                <a:schemeClr val="tx1"/>
              </a:solidFill>
              <a:latin typeface="+mn-lt"/>
            </a:rPr>
            <a:t>Compilar, Analizar</a:t>
          </a:r>
        </a:p>
      </dsp:txBody>
      <dsp:txXfrm>
        <a:off x="6826523" y="3032040"/>
        <a:ext cx="1926164" cy="850976"/>
      </dsp:txXfrm>
    </dsp:sp>
    <dsp:sp modelId="{03ED3239-7976-43C1-9470-0A426C83A8ED}">
      <dsp:nvSpPr>
        <dsp:cNvPr id="0" name=""/>
        <dsp:cNvSpPr/>
      </dsp:nvSpPr>
      <dsp:spPr>
        <a:xfrm>
          <a:off x="3981531" y="3986440"/>
          <a:ext cx="2131515"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GT" sz="2800" b="1" kern="1200" noProof="0">
              <a:solidFill>
                <a:schemeClr val="tx1"/>
              </a:solidFill>
              <a:latin typeface="+mn-lt"/>
            </a:rPr>
            <a:t>Interpretar</a:t>
          </a:r>
        </a:p>
      </dsp:txBody>
      <dsp:txXfrm>
        <a:off x="4027567" y="4032476"/>
        <a:ext cx="2039443" cy="850976"/>
      </dsp:txXfrm>
    </dsp:sp>
    <dsp:sp modelId="{CB7BE2BC-AC16-42C7-9D95-B7BD321D88D7}">
      <dsp:nvSpPr>
        <dsp:cNvPr id="0" name=""/>
        <dsp:cNvSpPr/>
      </dsp:nvSpPr>
      <dsp:spPr>
        <a:xfrm>
          <a:off x="63966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GT" sz="2800" b="1" kern="1200" noProof="0">
              <a:solidFill>
                <a:schemeClr val="tx1"/>
              </a:solidFill>
              <a:latin typeface="+mn-lt"/>
            </a:rPr>
            <a:t>Comunicar</a:t>
          </a:r>
        </a:p>
      </dsp:txBody>
      <dsp:txXfrm>
        <a:off x="685702" y="3074634"/>
        <a:ext cx="2633035" cy="850976"/>
      </dsp:txXfrm>
    </dsp:sp>
    <dsp:sp modelId="{74BED3F0-1F3F-4B93-9710-4F13C5417E70}">
      <dsp:nvSpPr>
        <dsp:cNvPr id="0" name=""/>
        <dsp:cNvSpPr/>
      </dsp:nvSpPr>
      <dsp:spPr>
        <a:xfrm>
          <a:off x="57730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GT" sz="2800" b="1" kern="1200" noProof="0">
              <a:solidFill>
                <a:schemeClr val="tx1"/>
              </a:solidFill>
              <a:latin typeface="+mn-lt"/>
            </a:rPr>
            <a:t>Actuar</a:t>
          </a:r>
        </a:p>
      </dsp:txBody>
      <dsp:txXfrm>
        <a:off x="623342" y="974946"/>
        <a:ext cx="2127486" cy="85097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Detect, Diagnose</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Collect</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Compile, Analyze</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t>
          </a: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Communicate</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Take Action</a:t>
          </a:r>
        </a:p>
      </dsp:txBody>
      <dsp:txXfrm>
        <a:off x="717232" y="974946"/>
        <a:ext cx="2127486" cy="85097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378146" y="-110589"/>
          <a:ext cx="7267426" cy="4909295"/>
        </a:xfrm>
        <a:prstGeom prst="circularArrow">
          <a:avLst>
            <a:gd name="adj1" fmla="val 5274"/>
            <a:gd name="adj2" fmla="val 312630"/>
            <a:gd name="adj3" fmla="val 13619888"/>
            <a:gd name="adj4" fmla="val 1749284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661800" y="1619"/>
          <a:ext cx="2484404"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Detectar, Diagnosticar</a:t>
          </a:r>
        </a:p>
      </dsp:txBody>
      <dsp:txXfrm>
        <a:off x="3707836" y="47655"/>
        <a:ext cx="2392332" cy="850976"/>
      </dsp:txXfrm>
    </dsp:sp>
    <dsp:sp modelId="{1695DC22-9A36-4B48-AEFF-7E4FDFC1713F}">
      <dsp:nvSpPr>
        <dsp:cNvPr id="0" name=""/>
        <dsp:cNvSpPr/>
      </dsp:nvSpPr>
      <dsp:spPr>
        <a:xfrm>
          <a:off x="6669355" y="928908"/>
          <a:ext cx="220848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Recolectar</a:t>
          </a:r>
        </a:p>
      </dsp:txBody>
      <dsp:txXfrm>
        <a:off x="6715391" y="974944"/>
        <a:ext cx="2116415" cy="850976"/>
      </dsp:txXfrm>
    </dsp:sp>
    <dsp:sp modelId="{07166AA7-B419-46BE-8707-58768C01B0F0}">
      <dsp:nvSpPr>
        <dsp:cNvPr id="0" name=""/>
        <dsp:cNvSpPr/>
      </dsp:nvSpPr>
      <dsp:spPr>
        <a:xfrm>
          <a:off x="6719783" y="2986004"/>
          <a:ext cx="1986135"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Compilar, Analizar</a:t>
          </a:r>
        </a:p>
      </dsp:txBody>
      <dsp:txXfrm>
        <a:off x="6765819" y="3032040"/>
        <a:ext cx="1894063" cy="850976"/>
      </dsp:txXfrm>
    </dsp:sp>
    <dsp:sp modelId="{03ED3239-7976-43C1-9470-0A426C83A8ED}">
      <dsp:nvSpPr>
        <dsp:cNvPr id="0" name=""/>
        <dsp:cNvSpPr/>
      </dsp:nvSpPr>
      <dsp:spPr>
        <a:xfrm>
          <a:off x="3902853" y="3986440"/>
          <a:ext cx="2135363"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Interpretar</a:t>
          </a:r>
        </a:p>
      </dsp:txBody>
      <dsp:txXfrm>
        <a:off x="3948889" y="4032476"/>
        <a:ext cx="2043291" cy="850976"/>
      </dsp:txXfrm>
    </dsp:sp>
    <dsp:sp modelId="{CB7BE2BC-AC16-42C7-9D95-B7BD321D88D7}">
      <dsp:nvSpPr>
        <dsp:cNvPr id="0" name=""/>
        <dsp:cNvSpPr/>
      </dsp:nvSpPr>
      <dsp:spPr>
        <a:xfrm>
          <a:off x="743006" y="3028598"/>
          <a:ext cx="236491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err="1">
              <a:solidFill>
                <a:schemeClr val="tx1"/>
              </a:solidFill>
              <a:latin typeface="+mn-lt"/>
            </a:rPr>
            <a:t>Comunicar</a:t>
          </a:r>
          <a:endParaRPr lang="en-US" sz="2800" b="1" kern="1200">
            <a:solidFill>
              <a:schemeClr val="tx1"/>
            </a:solidFill>
            <a:latin typeface="+mn-lt"/>
          </a:endParaRPr>
        </a:p>
      </dsp:txBody>
      <dsp:txXfrm>
        <a:off x="789042" y="3074634"/>
        <a:ext cx="2272847" cy="850976"/>
      </dsp:txXfrm>
    </dsp:sp>
    <dsp:sp modelId="{74BED3F0-1F3F-4B93-9710-4F13C5417E70}">
      <dsp:nvSpPr>
        <dsp:cNvPr id="0" name=""/>
        <dsp:cNvSpPr/>
      </dsp:nvSpPr>
      <dsp:spPr>
        <a:xfrm>
          <a:off x="500551"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Actuar</a:t>
          </a:r>
        </a:p>
      </dsp:txBody>
      <dsp:txXfrm>
        <a:off x="546587" y="974946"/>
        <a:ext cx="2127486" cy="85097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324619" y="-89478"/>
          <a:ext cx="4407214" cy="2977163"/>
        </a:xfrm>
        <a:prstGeom prst="circularArrow">
          <a:avLst>
            <a:gd name="adj1" fmla="val 5274"/>
            <a:gd name="adj2" fmla="val 312630"/>
            <a:gd name="adj3" fmla="val 13777308"/>
            <a:gd name="adj4" fmla="val 17396116"/>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1821819" y="1555"/>
          <a:ext cx="1412814" cy="544726"/>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a:solidFill>
                <a:schemeClr val="tx1"/>
              </a:solidFill>
              <a:latin typeface="+mn-lt"/>
            </a:rPr>
            <a:t>Detectar, Diagnosticar</a:t>
          </a:r>
        </a:p>
      </dsp:txBody>
      <dsp:txXfrm>
        <a:off x="1848410" y="28146"/>
        <a:ext cx="1359632" cy="491544"/>
      </dsp:txXfrm>
    </dsp:sp>
    <dsp:sp modelId="{1695DC22-9A36-4B48-AEFF-7E4FDFC1713F}">
      <dsp:nvSpPr>
        <dsp:cNvPr id="0" name=""/>
        <dsp:cNvSpPr/>
      </dsp:nvSpPr>
      <dsp:spPr>
        <a:xfrm>
          <a:off x="3605232" y="563895"/>
          <a:ext cx="1326431" cy="544726"/>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a:solidFill>
                <a:schemeClr val="tx1"/>
              </a:solidFill>
              <a:latin typeface="+mn-lt"/>
            </a:rPr>
            <a:t>Recolectar</a:t>
          </a:r>
        </a:p>
      </dsp:txBody>
      <dsp:txXfrm>
        <a:off x="3631823" y="590486"/>
        <a:ext cx="1273249" cy="491544"/>
      </dsp:txXfrm>
    </dsp:sp>
    <dsp:sp modelId="{07166AA7-B419-46BE-8707-58768C01B0F0}">
      <dsp:nvSpPr>
        <dsp:cNvPr id="0" name=""/>
        <dsp:cNvSpPr/>
      </dsp:nvSpPr>
      <dsp:spPr>
        <a:xfrm>
          <a:off x="3667195" y="1800366"/>
          <a:ext cx="1128815" cy="544726"/>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a:solidFill>
                <a:schemeClr val="tx1"/>
              </a:solidFill>
              <a:latin typeface="+mn-lt"/>
            </a:rPr>
            <a:t>Compilar, Analizar</a:t>
          </a:r>
        </a:p>
      </dsp:txBody>
      <dsp:txXfrm>
        <a:off x="3693786" y="1826957"/>
        <a:ext cx="1075633" cy="491544"/>
      </dsp:txXfrm>
    </dsp:sp>
    <dsp:sp modelId="{03ED3239-7976-43C1-9470-0A426C83A8ED}">
      <dsp:nvSpPr>
        <dsp:cNvPr id="0" name=""/>
        <dsp:cNvSpPr/>
      </dsp:nvSpPr>
      <dsp:spPr>
        <a:xfrm>
          <a:off x="1956470" y="2418206"/>
          <a:ext cx="1224208" cy="544726"/>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a:solidFill>
                <a:schemeClr val="tx1"/>
              </a:solidFill>
              <a:latin typeface="+mn-lt"/>
            </a:rPr>
            <a:t>Interpretar</a:t>
          </a:r>
        </a:p>
      </dsp:txBody>
      <dsp:txXfrm>
        <a:off x="1983061" y="2444797"/>
        <a:ext cx="1171026" cy="491544"/>
      </dsp:txXfrm>
    </dsp:sp>
    <dsp:sp modelId="{CB7BE2BC-AC16-42C7-9D95-B7BD321D88D7}">
      <dsp:nvSpPr>
        <dsp:cNvPr id="0" name=""/>
        <dsp:cNvSpPr/>
      </dsp:nvSpPr>
      <dsp:spPr>
        <a:xfrm>
          <a:off x="38842" y="1837218"/>
          <a:ext cx="1366196" cy="544726"/>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a:solidFill>
                <a:schemeClr val="tx1"/>
              </a:solidFill>
              <a:latin typeface="+mn-lt"/>
            </a:rPr>
            <a:t>Comunicar</a:t>
          </a:r>
        </a:p>
      </dsp:txBody>
      <dsp:txXfrm>
        <a:off x="65433" y="1863809"/>
        <a:ext cx="1313014" cy="491544"/>
      </dsp:txXfrm>
    </dsp:sp>
    <dsp:sp modelId="{74BED3F0-1F3F-4B93-9710-4F13C5417E70}">
      <dsp:nvSpPr>
        <dsp:cNvPr id="0" name=""/>
        <dsp:cNvSpPr/>
      </dsp:nvSpPr>
      <dsp:spPr>
        <a:xfrm>
          <a:off x="0" y="563896"/>
          <a:ext cx="1282068" cy="544726"/>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a:solidFill>
                <a:schemeClr val="tx1"/>
              </a:solidFill>
              <a:latin typeface="+mn-lt"/>
            </a:rPr>
            <a:t>Actuar</a:t>
          </a:r>
        </a:p>
      </dsp:txBody>
      <dsp:txXfrm>
        <a:off x="26591" y="590487"/>
        <a:ext cx="1228886" cy="491544"/>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5.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0.2885</cdr:x>
      <cdr:y>0.8025</cdr:y>
    </cdr:from>
    <cdr:to>
      <cdr:x>0.32825</cdr:x>
      <cdr:y>0.9805</cdr:y>
    </cdr:to>
    <cdr:sp macro="" textlink="">
      <cdr:nvSpPr>
        <cdr:cNvPr id="54273" name="Rectangle 1"/>
        <cdr:cNvSpPr>
          <a:spLocks xmlns:a="http://schemas.openxmlformats.org/drawingml/2006/main" noChangeArrowheads="1"/>
        </cdr:cNvSpPr>
      </cdr:nvSpPr>
      <cdr:spPr bwMode="auto">
        <a:xfrm xmlns:a="http://schemas.openxmlformats.org/drawingml/2006/main">
          <a:off x="2264321" y="3240977"/>
          <a:ext cx="311982" cy="718870"/>
        </a:xfrm>
        <a:prstGeom xmlns:a="http://schemas.openxmlformats.org/drawingml/2006/main" prst="rect">
          <a:avLst/>
        </a:prstGeom>
        <a:solidFill xmlns:a="http://schemas.openxmlformats.org/drawingml/2006/main">
          <a:schemeClr val="bg1"/>
        </a:solidFill>
        <a:ln xmlns:a="http://schemas.openxmlformats.org/drawingml/2006/main" w="9525">
          <a:solidFill>
            <a:schemeClr val="bg1"/>
          </a:solidFill>
          <a:miter lim="800000"/>
          <a:headEnd/>
          <a:tailEnd/>
        </a:ln>
      </cdr:spPr>
    </cdr:sp>
  </cdr:relSizeAnchor>
  <cdr:relSizeAnchor xmlns:cdr="http://schemas.openxmlformats.org/drawingml/2006/chartDrawing">
    <cdr:from>
      <cdr:x>0.2295</cdr:x>
      <cdr:y>0.8025</cdr:y>
    </cdr:from>
    <cdr:to>
      <cdr:x>0.2665</cdr:x>
      <cdr:y>0.9805</cdr:y>
    </cdr:to>
    <cdr:sp macro="" textlink="">
      <cdr:nvSpPr>
        <cdr:cNvPr id="54274" name="Rectangle 2"/>
        <cdr:cNvSpPr>
          <a:spLocks xmlns:a="http://schemas.openxmlformats.org/drawingml/2006/main" noChangeArrowheads="1"/>
        </cdr:cNvSpPr>
      </cdr:nvSpPr>
      <cdr:spPr bwMode="auto">
        <a:xfrm xmlns:a="http://schemas.openxmlformats.org/drawingml/2006/main">
          <a:off x="1801254" y="3240977"/>
          <a:ext cx="290398" cy="718870"/>
        </a:xfrm>
        <a:prstGeom xmlns:a="http://schemas.openxmlformats.org/drawingml/2006/main" prst="rect">
          <a:avLst/>
        </a:prstGeom>
        <a:solidFill xmlns:a="http://schemas.openxmlformats.org/drawingml/2006/main">
          <a:schemeClr val="bg1"/>
        </a:solidFill>
        <a:ln xmlns:a="http://schemas.openxmlformats.org/drawingml/2006/main" w="9525">
          <a:solidFill>
            <a:schemeClr val="bg1"/>
          </a:solidFill>
          <a:miter lim="800000"/>
          <a:headEnd/>
          <a:tailEnd/>
        </a:ln>
      </cdr:spPr>
    </cdr:sp>
  </cdr:relSizeAnchor>
  <cdr:relSizeAnchor xmlns:cdr="http://schemas.openxmlformats.org/drawingml/2006/chartDrawing">
    <cdr:from>
      <cdr:x>0.12037</cdr:x>
      <cdr:y>0.80447</cdr:y>
    </cdr:from>
    <cdr:to>
      <cdr:x>0.15837</cdr:x>
      <cdr:y>0.98247</cdr:y>
    </cdr:to>
    <cdr:sp macro="" textlink="">
      <cdr:nvSpPr>
        <cdr:cNvPr id="54275" name="Rectangle 3"/>
        <cdr:cNvSpPr>
          <a:spLocks xmlns:a="http://schemas.openxmlformats.org/drawingml/2006/main" noChangeArrowheads="1"/>
        </cdr:cNvSpPr>
      </cdr:nvSpPr>
      <cdr:spPr bwMode="auto">
        <a:xfrm xmlns:a="http://schemas.openxmlformats.org/drawingml/2006/main">
          <a:off x="990600" y="3886200"/>
          <a:ext cx="312725" cy="859876"/>
        </a:xfrm>
        <a:prstGeom xmlns:a="http://schemas.openxmlformats.org/drawingml/2006/main" prst="rect">
          <a:avLst/>
        </a:prstGeom>
        <a:solidFill xmlns:a="http://schemas.openxmlformats.org/drawingml/2006/main">
          <a:schemeClr val="bg1"/>
        </a:solidFill>
        <a:ln xmlns:a="http://schemas.openxmlformats.org/drawingml/2006/main" w="9525">
          <a:solidFill>
            <a:schemeClr val="bg1"/>
          </a:solidFill>
          <a:miter lim="800000"/>
          <a:headEnd/>
          <a:tailEnd/>
        </a:ln>
      </cdr:spPr>
    </cdr:sp>
  </cdr:relSizeAnchor>
  <cdr:relSizeAnchor xmlns:cdr="http://schemas.openxmlformats.org/drawingml/2006/chartDrawing">
    <cdr:from>
      <cdr:x>0.34675</cdr:x>
      <cdr:y>0.8025</cdr:y>
    </cdr:from>
    <cdr:to>
      <cdr:x>0.38275</cdr:x>
      <cdr:y>0.9805</cdr:y>
    </cdr:to>
    <cdr:sp macro="" textlink="">
      <cdr:nvSpPr>
        <cdr:cNvPr id="54276" name="Rectangle 4"/>
        <cdr:cNvSpPr>
          <a:spLocks xmlns:a="http://schemas.openxmlformats.org/drawingml/2006/main" noChangeArrowheads="1"/>
        </cdr:cNvSpPr>
      </cdr:nvSpPr>
      <cdr:spPr bwMode="auto">
        <a:xfrm xmlns:a="http://schemas.openxmlformats.org/drawingml/2006/main">
          <a:off x="2721502" y="3240977"/>
          <a:ext cx="282550" cy="718870"/>
        </a:xfrm>
        <a:prstGeom xmlns:a="http://schemas.openxmlformats.org/drawingml/2006/main" prst="rect">
          <a:avLst/>
        </a:prstGeom>
        <a:solidFill xmlns:a="http://schemas.openxmlformats.org/drawingml/2006/main">
          <a:schemeClr val="bg1"/>
        </a:solidFill>
        <a:ln xmlns:a="http://schemas.openxmlformats.org/drawingml/2006/main" w="9525">
          <a:solidFill>
            <a:schemeClr val="bg1"/>
          </a:solidFill>
          <a:miter lim="800000"/>
          <a:headEnd/>
          <a:tailEnd/>
        </a:ln>
      </cdr:spPr>
    </cdr:sp>
  </cdr:relSizeAnchor>
  <cdr:relSizeAnchor xmlns:cdr="http://schemas.openxmlformats.org/drawingml/2006/chartDrawing">
    <cdr:from>
      <cdr:x>0.4085</cdr:x>
      <cdr:y>0.8025</cdr:y>
    </cdr:from>
    <cdr:to>
      <cdr:x>0.4445</cdr:x>
      <cdr:y>0.9805</cdr:y>
    </cdr:to>
    <cdr:sp macro="" textlink="">
      <cdr:nvSpPr>
        <cdr:cNvPr id="54277" name="Rectangle 5"/>
        <cdr:cNvSpPr>
          <a:spLocks xmlns:a="http://schemas.openxmlformats.org/drawingml/2006/main" noChangeArrowheads="1"/>
        </cdr:cNvSpPr>
      </cdr:nvSpPr>
      <cdr:spPr bwMode="auto">
        <a:xfrm xmlns:a="http://schemas.openxmlformats.org/drawingml/2006/main">
          <a:off x="3206153" y="3240977"/>
          <a:ext cx="282550" cy="718870"/>
        </a:xfrm>
        <a:prstGeom xmlns:a="http://schemas.openxmlformats.org/drawingml/2006/main" prst="rect">
          <a:avLst/>
        </a:prstGeom>
        <a:solidFill xmlns:a="http://schemas.openxmlformats.org/drawingml/2006/main">
          <a:schemeClr val="bg1"/>
        </a:solidFill>
        <a:ln xmlns:a="http://schemas.openxmlformats.org/drawingml/2006/main" w="9525">
          <a:solidFill>
            <a:schemeClr val="bg1"/>
          </a:solidFill>
          <a:miter lim="800000"/>
          <a:headEnd/>
          <a:tailEnd/>
        </a:ln>
      </cdr:spPr>
    </cdr:sp>
  </cdr:relSizeAnchor>
  <cdr:relSizeAnchor xmlns:cdr="http://schemas.openxmlformats.org/drawingml/2006/chartDrawing">
    <cdr:from>
      <cdr:x>0.4665</cdr:x>
      <cdr:y>0.8025</cdr:y>
    </cdr:from>
    <cdr:to>
      <cdr:x>0.50275</cdr:x>
      <cdr:y>0.9805</cdr:y>
    </cdr:to>
    <cdr:sp macro="" textlink="">
      <cdr:nvSpPr>
        <cdr:cNvPr id="54278" name="Rectangle 6"/>
        <cdr:cNvSpPr>
          <a:spLocks xmlns:a="http://schemas.openxmlformats.org/drawingml/2006/main" noChangeArrowheads="1"/>
        </cdr:cNvSpPr>
      </cdr:nvSpPr>
      <cdr:spPr bwMode="auto">
        <a:xfrm xmlns:a="http://schemas.openxmlformats.org/drawingml/2006/main">
          <a:off x="3661372" y="3240977"/>
          <a:ext cx="284512" cy="718870"/>
        </a:xfrm>
        <a:prstGeom xmlns:a="http://schemas.openxmlformats.org/drawingml/2006/main" prst="rect">
          <a:avLst/>
        </a:prstGeom>
        <a:solidFill xmlns:a="http://schemas.openxmlformats.org/drawingml/2006/main">
          <a:schemeClr val="bg1"/>
        </a:solidFill>
        <a:ln xmlns:a="http://schemas.openxmlformats.org/drawingml/2006/main" w="9525">
          <a:solidFill>
            <a:schemeClr val="bg1"/>
          </a:solidFill>
          <a:miter lim="800000"/>
          <a:headEnd/>
          <a:tailEnd/>
        </a:ln>
      </cdr:spPr>
    </cdr:sp>
  </cdr:relSizeAnchor>
  <cdr:relSizeAnchor xmlns:cdr="http://schemas.openxmlformats.org/drawingml/2006/chartDrawing">
    <cdr:from>
      <cdr:x>0.5255</cdr:x>
      <cdr:y>0.8025</cdr:y>
    </cdr:from>
    <cdr:to>
      <cdr:x>0.5635</cdr:x>
      <cdr:y>0.9805</cdr:y>
    </cdr:to>
    <cdr:sp macro="" textlink="">
      <cdr:nvSpPr>
        <cdr:cNvPr id="54279" name="Rectangle 7"/>
        <cdr:cNvSpPr>
          <a:spLocks xmlns:a="http://schemas.openxmlformats.org/drawingml/2006/main" noChangeArrowheads="1"/>
        </cdr:cNvSpPr>
      </cdr:nvSpPr>
      <cdr:spPr bwMode="auto">
        <a:xfrm xmlns:a="http://schemas.openxmlformats.org/drawingml/2006/main">
          <a:off x="4124439" y="3240977"/>
          <a:ext cx="298247" cy="718870"/>
        </a:xfrm>
        <a:prstGeom xmlns:a="http://schemas.openxmlformats.org/drawingml/2006/main" prst="rect">
          <a:avLst/>
        </a:prstGeom>
        <a:solidFill xmlns:a="http://schemas.openxmlformats.org/drawingml/2006/main">
          <a:schemeClr val="bg1"/>
        </a:solidFill>
        <a:ln xmlns:a="http://schemas.openxmlformats.org/drawingml/2006/main" w="9525">
          <a:solidFill>
            <a:schemeClr val="bg1"/>
          </a:solidFill>
          <a:miter lim="800000"/>
          <a:headEnd/>
          <a:tailEnd/>
        </a:ln>
      </cdr:spPr>
    </cdr:sp>
  </cdr:relSizeAnchor>
  <cdr:relSizeAnchor xmlns:cdr="http://schemas.openxmlformats.org/drawingml/2006/chartDrawing">
    <cdr:from>
      <cdr:x>0.59</cdr:x>
      <cdr:y>0.8025</cdr:y>
    </cdr:from>
    <cdr:to>
      <cdr:x>0.626</cdr:x>
      <cdr:y>0.9805</cdr:y>
    </cdr:to>
    <cdr:sp macro="" textlink="">
      <cdr:nvSpPr>
        <cdr:cNvPr id="54280" name="Rectangle 8"/>
        <cdr:cNvSpPr>
          <a:spLocks xmlns:a="http://schemas.openxmlformats.org/drawingml/2006/main" noChangeArrowheads="1"/>
        </cdr:cNvSpPr>
      </cdr:nvSpPr>
      <cdr:spPr bwMode="auto">
        <a:xfrm xmlns:a="http://schemas.openxmlformats.org/drawingml/2006/main">
          <a:off x="4630674" y="3240977"/>
          <a:ext cx="282550" cy="718870"/>
        </a:xfrm>
        <a:prstGeom xmlns:a="http://schemas.openxmlformats.org/drawingml/2006/main" prst="rect">
          <a:avLst/>
        </a:prstGeom>
        <a:solidFill xmlns:a="http://schemas.openxmlformats.org/drawingml/2006/main">
          <a:schemeClr val="bg1"/>
        </a:solidFill>
        <a:ln xmlns:a="http://schemas.openxmlformats.org/drawingml/2006/main" w="9525">
          <a:solidFill>
            <a:schemeClr val="bg1"/>
          </a:solidFill>
          <a:miter lim="800000"/>
          <a:headEnd/>
          <a:tailEnd/>
        </a:ln>
      </cdr:spPr>
    </cdr:sp>
  </cdr:relSizeAnchor>
  <cdr:relSizeAnchor xmlns:cdr="http://schemas.openxmlformats.org/drawingml/2006/chartDrawing">
    <cdr:from>
      <cdr:x>0.649</cdr:x>
      <cdr:y>0.8025</cdr:y>
    </cdr:from>
    <cdr:to>
      <cdr:x>0.68675</cdr:x>
      <cdr:y>0.9805</cdr:y>
    </cdr:to>
    <cdr:sp macro="" textlink="">
      <cdr:nvSpPr>
        <cdr:cNvPr id="54281" name="Rectangle 9"/>
        <cdr:cNvSpPr>
          <a:spLocks xmlns:a="http://schemas.openxmlformats.org/drawingml/2006/main" noChangeArrowheads="1"/>
        </cdr:cNvSpPr>
      </cdr:nvSpPr>
      <cdr:spPr bwMode="auto">
        <a:xfrm xmlns:a="http://schemas.openxmlformats.org/drawingml/2006/main">
          <a:off x="5093741" y="3240977"/>
          <a:ext cx="296285" cy="718870"/>
        </a:xfrm>
        <a:prstGeom xmlns:a="http://schemas.openxmlformats.org/drawingml/2006/main" prst="rect">
          <a:avLst/>
        </a:prstGeom>
        <a:solidFill xmlns:a="http://schemas.openxmlformats.org/drawingml/2006/main">
          <a:schemeClr val="bg1"/>
        </a:solidFill>
        <a:ln xmlns:a="http://schemas.openxmlformats.org/drawingml/2006/main" w="9525">
          <a:solidFill>
            <a:schemeClr val="bg1"/>
          </a:solidFill>
          <a:miter lim="800000"/>
          <a:headEnd/>
          <a:tailEnd/>
        </a:ln>
      </cdr:spPr>
    </cdr:sp>
  </cdr:relSizeAnchor>
  <cdr:relSizeAnchor xmlns:cdr="http://schemas.openxmlformats.org/drawingml/2006/chartDrawing">
    <cdr:from>
      <cdr:x>0.70875</cdr:x>
      <cdr:y>0.8025</cdr:y>
    </cdr:from>
    <cdr:to>
      <cdr:x>0.744</cdr:x>
      <cdr:y>0.9805</cdr:y>
    </cdr:to>
    <cdr:sp macro="" textlink="">
      <cdr:nvSpPr>
        <cdr:cNvPr id="54282" name="Rectangle 10"/>
        <cdr:cNvSpPr>
          <a:spLocks xmlns:a="http://schemas.openxmlformats.org/drawingml/2006/main" noChangeArrowheads="1"/>
        </cdr:cNvSpPr>
      </cdr:nvSpPr>
      <cdr:spPr bwMode="auto">
        <a:xfrm xmlns:a="http://schemas.openxmlformats.org/drawingml/2006/main">
          <a:off x="5562695" y="3240977"/>
          <a:ext cx="276663" cy="718870"/>
        </a:xfrm>
        <a:prstGeom xmlns:a="http://schemas.openxmlformats.org/drawingml/2006/main" prst="rect">
          <a:avLst/>
        </a:prstGeom>
        <a:solidFill xmlns:a="http://schemas.openxmlformats.org/drawingml/2006/main">
          <a:schemeClr val="bg1"/>
        </a:solidFill>
        <a:ln xmlns:a="http://schemas.openxmlformats.org/drawingml/2006/main" w="9525">
          <a:solidFill>
            <a:schemeClr val="bg1"/>
          </a:solidFill>
          <a:miter lim="800000"/>
          <a:headEnd/>
          <a:tailEnd/>
        </a:ln>
      </cdr:spPr>
    </cdr:sp>
  </cdr:relSizeAnchor>
  <cdr:relSizeAnchor xmlns:cdr="http://schemas.openxmlformats.org/drawingml/2006/chartDrawing">
    <cdr:from>
      <cdr:x>0.82325</cdr:x>
      <cdr:y>0.8025</cdr:y>
    </cdr:from>
    <cdr:to>
      <cdr:x>0.8595</cdr:x>
      <cdr:y>0.9805</cdr:y>
    </cdr:to>
    <cdr:sp macro="" textlink="">
      <cdr:nvSpPr>
        <cdr:cNvPr id="54283" name="Rectangle 11"/>
        <cdr:cNvSpPr>
          <a:spLocks xmlns:a="http://schemas.openxmlformats.org/drawingml/2006/main" noChangeArrowheads="1"/>
        </cdr:cNvSpPr>
      </cdr:nvSpPr>
      <cdr:spPr bwMode="auto">
        <a:xfrm xmlns:a="http://schemas.openxmlformats.org/drawingml/2006/main">
          <a:off x="6461360" y="3240977"/>
          <a:ext cx="284512" cy="718870"/>
        </a:xfrm>
        <a:prstGeom xmlns:a="http://schemas.openxmlformats.org/drawingml/2006/main" prst="rect">
          <a:avLst/>
        </a:prstGeom>
        <a:solidFill xmlns:a="http://schemas.openxmlformats.org/drawingml/2006/main">
          <a:schemeClr val="bg1"/>
        </a:solidFill>
        <a:ln xmlns:a="http://schemas.openxmlformats.org/drawingml/2006/main" w="9525">
          <a:solidFill>
            <a:schemeClr val="bg1"/>
          </a:solidFill>
          <a:miter lim="800000"/>
          <a:headEnd/>
          <a:tailEnd/>
        </a:ln>
      </cdr:spPr>
    </cdr:sp>
  </cdr:relSizeAnchor>
  <cdr:relSizeAnchor xmlns:cdr="http://schemas.openxmlformats.org/drawingml/2006/chartDrawing">
    <cdr:from>
      <cdr:x>0.885</cdr:x>
      <cdr:y>0.8025</cdr:y>
    </cdr:from>
    <cdr:to>
      <cdr:x>0.9195</cdr:x>
      <cdr:y>0.9805</cdr:y>
    </cdr:to>
    <cdr:sp macro="" textlink="">
      <cdr:nvSpPr>
        <cdr:cNvPr id="54284" name="Rectangle 12"/>
        <cdr:cNvSpPr>
          <a:spLocks xmlns:a="http://schemas.openxmlformats.org/drawingml/2006/main" noChangeArrowheads="1"/>
        </cdr:cNvSpPr>
      </cdr:nvSpPr>
      <cdr:spPr bwMode="auto">
        <a:xfrm xmlns:a="http://schemas.openxmlformats.org/drawingml/2006/main">
          <a:off x="6946011" y="3240977"/>
          <a:ext cx="270777" cy="718870"/>
        </a:xfrm>
        <a:prstGeom xmlns:a="http://schemas.openxmlformats.org/drawingml/2006/main" prst="rect">
          <a:avLst/>
        </a:prstGeom>
        <a:solidFill xmlns:a="http://schemas.openxmlformats.org/drawingml/2006/main">
          <a:schemeClr val="bg1"/>
        </a:solidFill>
        <a:ln xmlns:a="http://schemas.openxmlformats.org/drawingml/2006/main" w="9525">
          <a:solidFill>
            <a:schemeClr val="bg1"/>
          </a:solidFill>
          <a:miter lim="800000"/>
          <a:headEnd/>
          <a:tailEnd/>
        </a:ln>
      </cdr:spPr>
    </cdr:sp>
  </cdr:relSizeAnchor>
  <cdr:relSizeAnchor xmlns:cdr="http://schemas.openxmlformats.org/drawingml/2006/chartDrawing">
    <cdr:from>
      <cdr:x>0.944</cdr:x>
      <cdr:y>0.8025</cdr:y>
    </cdr:from>
    <cdr:to>
      <cdr:x>0.97925</cdr:x>
      <cdr:y>0.9805</cdr:y>
    </cdr:to>
    <cdr:sp macro="" textlink="">
      <cdr:nvSpPr>
        <cdr:cNvPr id="54285" name="Rectangle 13"/>
        <cdr:cNvSpPr>
          <a:spLocks xmlns:a="http://schemas.openxmlformats.org/drawingml/2006/main" noChangeArrowheads="1"/>
        </cdr:cNvSpPr>
      </cdr:nvSpPr>
      <cdr:spPr bwMode="auto">
        <a:xfrm xmlns:a="http://schemas.openxmlformats.org/drawingml/2006/main">
          <a:off x="7409078" y="3240977"/>
          <a:ext cx="276664" cy="718870"/>
        </a:xfrm>
        <a:prstGeom xmlns:a="http://schemas.openxmlformats.org/drawingml/2006/main" prst="rect">
          <a:avLst/>
        </a:prstGeom>
        <a:solidFill xmlns:a="http://schemas.openxmlformats.org/drawingml/2006/main">
          <a:schemeClr val="bg1"/>
        </a:solidFill>
        <a:ln xmlns:a="http://schemas.openxmlformats.org/drawingml/2006/main" w="9525">
          <a:solidFill>
            <a:schemeClr val="bg1"/>
          </a:solidFill>
          <a:miter lim="800000"/>
          <a:headEnd/>
          <a:tailEnd/>
        </a:ln>
      </cdr:spPr>
    </cdr:sp>
  </cdr:relSizeAnchor>
  <cdr:relSizeAnchor xmlns:cdr="http://schemas.openxmlformats.org/drawingml/2006/chartDrawing">
    <cdr:from>
      <cdr:x>0.17593</cdr:x>
      <cdr:y>0.80447</cdr:y>
    </cdr:from>
    <cdr:to>
      <cdr:x>0.21368</cdr:x>
      <cdr:y>0.98247</cdr:y>
    </cdr:to>
    <cdr:sp macro="" textlink="">
      <cdr:nvSpPr>
        <cdr:cNvPr id="54286" name="Rectangle 14"/>
        <cdr:cNvSpPr>
          <a:spLocks xmlns:a="http://schemas.openxmlformats.org/drawingml/2006/main" noChangeArrowheads="1"/>
        </cdr:cNvSpPr>
      </cdr:nvSpPr>
      <cdr:spPr bwMode="auto">
        <a:xfrm xmlns:a="http://schemas.openxmlformats.org/drawingml/2006/main">
          <a:off x="1447800" y="3886200"/>
          <a:ext cx="310667" cy="859876"/>
        </a:xfrm>
        <a:prstGeom xmlns:a="http://schemas.openxmlformats.org/drawingml/2006/main" prst="rect">
          <a:avLst/>
        </a:prstGeom>
        <a:solidFill xmlns:a="http://schemas.openxmlformats.org/drawingml/2006/main">
          <a:schemeClr val="bg1"/>
        </a:solidFill>
        <a:ln xmlns:a="http://schemas.openxmlformats.org/drawingml/2006/main" w="9525">
          <a:solidFill>
            <a:schemeClr val="bg1"/>
          </a:solidFill>
          <a:miter lim="800000"/>
          <a:headEnd/>
          <a:tailEnd/>
        </a:ln>
      </cdr:spPr>
    </cdr:sp>
  </cdr:relSizeAnchor>
  <cdr:relSizeAnchor xmlns:cdr="http://schemas.openxmlformats.org/drawingml/2006/chartDrawing">
    <cdr:from>
      <cdr:x>0.11111</cdr:x>
      <cdr:y>0.32813</cdr:y>
    </cdr:from>
    <cdr:to>
      <cdr:x>0.98148</cdr:x>
      <cdr:y>0.32813</cdr:y>
    </cdr:to>
    <cdr:cxnSp macro="">
      <cdr:nvCxnSpPr>
        <cdr:cNvPr id="3" name="Straight Connector 2">
          <a:extLst xmlns:a="http://schemas.openxmlformats.org/drawingml/2006/main">
            <a:ext uri="{FF2B5EF4-FFF2-40B4-BE49-F238E27FC236}">
              <a16:creationId xmlns:a16="http://schemas.microsoft.com/office/drawing/2014/main" id="{C483823B-DC88-4CAA-AD54-E8C002FFB6F0}"/>
            </a:ext>
          </a:extLst>
        </cdr:cNvPr>
        <cdr:cNvCxnSpPr/>
      </cdr:nvCxnSpPr>
      <cdr:spPr>
        <a:xfrm xmlns:a="http://schemas.openxmlformats.org/drawingml/2006/main">
          <a:off x="914400" y="1600200"/>
          <a:ext cx="7162800" cy="0"/>
        </a:xfrm>
        <a:prstGeom xmlns:a="http://schemas.openxmlformats.org/drawingml/2006/main" prst="line">
          <a:avLst/>
        </a:prstGeom>
        <a:ln xmlns:a="http://schemas.openxmlformats.org/drawingml/2006/main" w="57150">
          <a:solidFill>
            <a:schemeClr val="tx1"/>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drawings/drawing2.xml><?xml version="1.0" encoding="utf-8"?>
<c:userShapes xmlns:c="http://schemas.openxmlformats.org/drawingml/2006/chart">
  <cdr:relSizeAnchor xmlns:cdr="http://schemas.openxmlformats.org/drawingml/2006/chartDrawing">
    <cdr:from>
      <cdr:x>0.29525</cdr:x>
      <cdr:y>0.801</cdr:y>
    </cdr:from>
    <cdr:to>
      <cdr:x>0.3345</cdr:x>
      <cdr:y>0.9805</cdr:y>
    </cdr:to>
    <cdr:sp macro="" textlink="">
      <cdr:nvSpPr>
        <cdr:cNvPr id="56321" name="Rectangle 1"/>
        <cdr:cNvSpPr>
          <a:spLocks xmlns:a="http://schemas.openxmlformats.org/drawingml/2006/main" noChangeArrowheads="1"/>
        </cdr:cNvSpPr>
      </cdr:nvSpPr>
      <cdr:spPr bwMode="auto">
        <a:xfrm xmlns:a="http://schemas.openxmlformats.org/drawingml/2006/main">
          <a:off x="2140127" y="3204401"/>
          <a:ext cx="284505" cy="718089"/>
        </a:xfrm>
        <a:prstGeom xmlns:a="http://schemas.openxmlformats.org/drawingml/2006/main" prst="rect">
          <a:avLst/>
        </a:prstGeom>
        <a:solidFill xmlns:a="http://schemas.openxmlformats.org/drawingml/2006/main">
          <a:schemeClr val="bg1"/>
        </a:solidFill>
        <a:ln xmlns:a="http://schemas.openxmlformats.org/drawingml/2006/main" w="9525">
          <a:solidFill>
            <a:schemeClr val="bg1"/>
          </a:solidFill>
          <a:miter lim="800000"/>
          <a:headEnd/>
          <a:tailEnd/>
        </a:ln>
      </cdr:spPr>
    </cdr:sp>
  </cdr:relSizeAnchor>
  <cdr:relSizeAnchor xmlns:cdr="http://schemas.openxmlformats.org/drawingml/2006/chartDrawing">
    <cdr:from>
      <cdr:x>0.2382</cdr:x>
      <cdr:y>0.8046</cdr:y>
    </cdr:from>
    <cdr:to>
      <cdr:x>0.27545</cdr:x>
      <cdr:y>0.9841</cdr:y>
    </cdr:to>
    <cdr:sp macro="" textlink="">
      <cdr:nvSpPr>
        <cdr:cNvPr id="56322" name="Rectangle 2"/>
        <cdr:cNvSpPr>
          <a:spLocks xmlns:a="http://schemas.openxmlformats.org/drawingml/2006/main" noChangeArrowheads="1"/>
        </cdr:cNvSpPr>
      </cdr:nvSpPr>
      <cdr:spPr bwMode="auto">
        <a:xfrm xmlns:a="http://schemas.openxmlformats.org/drawingml/2006/main">
          <a:off x="1960281" y="3886841"/>
          <a:ext cx="306553" cy="867122"/>
        </a:xfrm>
        <a:prstGeom xmlns:a="http://schemas.openxmlformats.org/drawingml/2006/main" prst="rect">
          <a:avLst/>
        </a:prstGeom>
        <a:solidFill xmlns:a="http://schemas.openxmlformats.org/drawingml/2006/main">
          <a:schemeClr val="bg1"/>
        </a:solidFill>
        <a:ln xmlns:a="http://schemas.openxmlformats.org/drawingml/2006/main" w="9525">
          <a:solidFill>
            <a:schemeClr val="bg1"/>
          </a:solidFill>
          <a:miter lim="800000"/>
          <a:headEnd/>
          <a:tailEnd/>
        </a:ln>
      </cdr:spPr>
    </cdr:sp>
  </cdr:relSizeAnchor>
  <cdr:relSizeAnchor xmlns:cdr="http://schemas.openxmlformats.org/drawingml/2006/chartDrawing">
    <cdr:from>
      <cdr:x>0.124</cdr:x>
      <cdr:y>0.8015</cdr:y>
    </cdr:from>
    <cdr:to>
      <cdr:x>0.16125</cdr:x>
      <cdr:y>0.981</cdr:y>
    </cdr:to>
    <cdr:sp macro="" textlink="">
      <cdr:nvSpPr>
        <cdr:cNvPr id="56323" name="Rectangle 3"/>
        <cdr:cNvSpPr>
          <a:spLocks xmlns:a="http://schemas.openxmlformats.org/drawingml/2006/main" noChangeArrowheads="1"/>
        </cdr:cNvSpPr>
      </cdr:nvSpPr>
      <cdr:spPr bwMode="auto">
        <a:xfrm xmlns:a="http://schemas.openxmlformats.org/drawingml/2006/main">
          <a:off x="898817" y="3206401"/>
          <a:ext cx="270008" cy="718090"/>
        </a:xfrm>
        <a:prstGeom xmlns:a="http://schemas.openxmlformats.org/drawingml/2006/main" prst="rect">
          <a:avLst/>
        </a:prstGeom>
        <a:solidFill xmlns:a="http://schemas.openxmlformats.org/drawingml/2006/main">
          <a:schemeClr val="bg1"/>
        </a:solidFill>
        <a:ln xmlns:a="http://schemas.openxmlformats.org/drawingml/2006/main" w="9525">
          <a:solidFill>
            <a:schemeClr val="bg1"/>
          </a:solidFill>
          <a:miter lim="800000"/>
          <a:headEnd/>
          <a:tailEnd/>
        </a:ln>
      </cdr:spPr>
    </cdr:sp>
  </cdr:relSizeAnchor>
  <cdr:relSizeAnchor xmlns:cdr="http://schemas.openxmlformats.org/drawingml/2006/chartDrawing">
    <cdr:from>
      <cdr:x>0.36265</cdr:x>
      <cdr:y>0.79694</cdr:y>
    </cdr:from>
    <cdr:to>
      <cdr:x>0.39915</cdr:x>
      <cdr:y>0.97644</cdr:y>
    </cdr:to>
    <cdr:sp macro="" textlink="">
      <cdr:nvSpPr>
        <cdr:cNvPr id="56324" name="Rectangle 4"/>
        <cdr:cNvSpPr>
          <a:spLocks xmlns:a="http://schemas.openxmlformats.org/drawingml/2006/main" noChangeArrowheads="1"/>
        </cdr:cNvSpPr>
      </cdr:nvSpPr>
      <cdr:spPr bwMode="auto">
        <a:xfrm xmlns:a="http://schemas.openxmlformats.org/drawingml/2006/main">
          <a:off x="2984470" y="3849838"/>
          <a:ext cx="300381" cy="867122"/>
        </a:xfrm>
        <a:prstGeom xmlns:a="http://schemas.openxmlformats.org/drawingml/2006/main" prst="rect">
          <a:avLst/>
        </a:prstGeom>
        <a:solidFill xmlns:a="http://schemas.openxmlformats.org/drawingml/2006/main">
          <a:schemeClr val="bg1"/>
        </a:solidFill>
        <a:ln xmlns:a="http://schemas.openxmlformats.org/drawingml/2006/main" w="9525">
          <a:solidFill>
            <a:schemeClr val="bg1"/>
          </a:solidFill>
          <a:miter lim="800000"/>
          <a:headEnd/>
          <a:tailEnd/>
        </a:ln>
      </cdr:spPr>
    </cdr:sp>
  </cdr:relSizeAnchor>
  <cdr:relSizeAnchor xmlns:cdr="http://schemas.openxmlformats.org/drawingml/2006/chartDrawing">
    <cdr:from>
      <cdr:x>0.41375</cdr:x>
      <cdr:y>0.801</cdr:y>
    </cdr:from>
    <cdr:to>
      <cdr:x>0.4485</cdr:x>
      <cdr:y>0.9805</cdr:y>
    </cdr:to>
    <cdr:sp macro="" textlink="">
      <cdr:nvSpPr>
        <cdr:cNvPr id="56325" name="Rectangle 5"/>
        <cdr:cNvSpPr>
          <a:spLocks xmlns:a="http://schemas.openxmlformats.org/drawingml/2006/main" noChangeArrowheads="1"/>
        </cdr:cNvSpPr>
      </cdr:nvSpPr>
      <cdr:spPr bwMode="auto">
        <a:xfrm xmlns:a="http://schemas.openxmlformats.org/drawingml/2006/main">
          <a:off x="2999077" y="3204401"/>
          <a:ext cx="251886" cy="718089"/>
        </a:xfrm>
        <a:prstGeom xmlns:a="http://schemas.openxmlformats.org/drawingml/2006/main" prst="rect">
          <a:avLst/>
        </a:prstGeom>
        <a:solidFill xmlns:a="http://schemas.openxmlformats.org/drawingml/2006/main">
          <a:schemeClr val="bg1"/>
        </a:solidFill>
        <a:ln xmlns:a="http://schemas.openxmlformats.org/drawingml/2006/main" w="9525">
          <a:solidFill>
            <a:schemeClr val="bg1"/>
          </a:solidFill>
          <a:miter lim="800000"/>
          <a:headEnd/>
          <a:tailEnd/>
        </a:ln>
      </cdr:spPr>
    </cdr:sp>
  </cdr:relSizeAnchor>
  <cdr:relSizeAnchor xmlns:cdr="http://schemas.openxmlformats.org/drawingml/2006/chartDrawing">
    <cdr:from>
      <cdr:x>0.471</cdr:x>
      <cdr:y>0.801</cdr:y>
    </cdr:from>
    <cdr:to>
      <cdr:x>0.50675</cdr:x>
      <cdr:y>0.9805</cdr:y>
    </cdr:to>
    <cdr:sp macro="" textlink="">
      <cdr:nvSpPr>
        <cdr:cNvPr id="56326" name="Rectangle 6"/>
        <cdr:cNvSpPr>
          <a:spLocks xmlns:a="http://schemas.openxmlformats.org/drawingml/2006/main" noChangeArrowheads="1"/>
        </cdr:cNvSpPr>
      </cdr:nvSpPr>
      <cdr:spPr bwMode="auto">
        <a:xfrm xmlns:a="http://schemas.openxmlformats.org/drawingml/2006/main">
          <a:off x="3414055" y="3204401"/>
          <a:ext cx="259135" cy="718089"/>
        </a:xfrm>
        <a:prstGeom xmlns:a="http://schemas.openxmlformats.org/drawingml/2006/main" prst="rect">
          <a:avLst/>
        </a:prstGeom>
        <a:solidFill xmlns:a="http://schemas.openxmlformats.org/drawingml/2006/main">
          <a:schemeClr val="bg1"/>
        </a:solidFill>
        <a:ln xmlns:a="http://schemas.openxmlformats.org/drawingml/2006/main" w="9525">
          <a:solidFill>
            <a:schemeClr val="bg1"/>
          </a:solidFill>
          <a:miter lim="800000"/>
          <a:headEnd/>
          <a:tailEnd/>
        </a:ln>
      </cdr:spPr>
    </cdr:sp>
  </cdr:relSizeAnchor>
  <cdr:relSizeAnchor xmlns:cdr="http://schemas.openxmlformats.org/drawingml/2006/chartDrawing">
    <cdr:from>
      <cdr:x>0.5295</cdr:x>
      <cdr:y>0.801</cdr:y>
    </cdr:from>
    <cdr:to>
      <cdr:x>0.56675</cdr:x>
      <cdr:y>0.9805</cdr:y>
    </cdr:to>
    <cdr:sp macro="" textlink="">
      <cdr:nvSpPr>
        <cdr:cNvPr id="56327" name="Rectangle 7"/>
        <cdr:cNvSpPr>
          <a:spLocks xmlns:a="http://schemas.openxmlformats.org/drawingml/2006/main" noChangeArrowheads="1"/>
        </cdr:cNvSpPr>
      </cdr:nvSpPr>
      <cdr:spPr bwMode="auto">
        <a:xfrm xmlns:a="http://schemas.openxmlformats.org/drawingml/2006/main">
          <a:off x="3838094" y="3204401"/>
          <a:ext cx="270008" cy="718089"/>
        </a:xfrm>
        <a:prstGeom xmlns:a="http://schemas.openxmlformats.org/drawingml/2006/main" prst="rect">
          <a:avLst/>
        </a:prstGeom>
        <a:solidFill xmlns:a="http://schemas.openxmlformats.org/drawingml/2006/main">
          <a:schemeClr val="bg1"/>
        </a:solidFill>
        <a:ln xmlns:a="http://schemas.openxmlformats.org/drawingml/2006/main" w="9525">
          <a:solidFill>
            <a:schemeClr val="bg1"/>
          </a:solidFill>
          <a:miter lim="800000"/>
          <a:headEnd/>
          <a:tailEnd/>
        </a:ln>
      </cdr:spPr>
    </cdr:sp>
  </cdr:relSizeAnchor>
  <cdr:relSizeAnchor xmlns:cdr="http://schemas.openxmlformats.org/drawingml/2006/chartDrawing">
    <cdr:from>
      <cdr:x>0.593</cdr:x>
      <cdr:y>0.801</cdr:y>
    </cdr:from>
    <cdr:to>
      <cdr:x>0.6285</cdr:x>
      <cdr:y>0.9805</cdr:y>
    </cdr:to>
    <cdr:sp macro="" textlink="">
      <cdr:nvSpPr>
        <cdr:cNvPr id="56328" name="Rectangle 8"/>
        <cdr:cNvSpPr>
          <a:spLocks xmlns:a="http://schemas.openxmlformats.org/drawingml/2006/main" noChangeArrowheads="1"/>
        </cdr:cNvSpPr>
      </cdr:nvSpPr>
      <cdr:spPr bwMode="auto">
        <a:xfrm xmlns:a="http://schemas.openxmlformats.org/drawingml/2006/main">
          <a:off x="4298375" y="3204401"/>
          <a:ext cx="257323" cy="718089"/>
        </a:xfrm>
        <a:prstGeom xmlns:a="http://schemas.openxmlformats.org/drawingml/2006/main" prst="rect">
          <a:avLst/>
        </a:prstGeom>
        <a:solidFill xmlns:a="http://schemas.openxmlformats.org/drawingml/2006/main">
          <a:schemeClr val="bg1"/>
        </a:solidFill>
        <a:ln xmlns:a="http://schemas.openxmlformats.org/drawingml/2006/main" w="9525">
          <a:solidFill>
            <a:schemeClr val="bg1"/>
          </a:solidFill>
          <a:miter lim="800000"/>
          <a:headEnd/>
          <a:tailEnd/>
        </a:ln>
      </cdr:spPr>
    </cdr:sp>
  </cdr:relSizeAnchor>
  <cdr:relSizeAnchor xmlns:cdr="http://schemas.openxmlformats.org/drawingml/2006/chartDrawing">
    <cdr:from>
      <cdr:x>0.652</cdr:x>
      <cdr:y>0.801</cdr:y>
    </cdr:from>
    <cdr:to>
      <cdr:x>0.6885</cdr:x>
      <cdr:y>0.9805</cdr:y>
    </cdr:to>
    <cdr:sp macro="" textlink="">
      <cdr:nvSpPr>
        <cdr:cNvPr id="56329" name="Rectangle 9"/>
        <cdr:cNvSpPr>
          <a:spLocks xmlns:a="http://schemas.openxmlformats.org/drawingml/2006/main" noChangeArrowheads="1"/>
        </cdr:cNvSpPr>
      </cdr:nvSpPr>
      <cdr:spPr bwMode="auto">
        <a:xfrm xmlns:a="http://schemas.openxmlformats.org/drawingml/2006/main">
          <a:off x="4726038" y="3204401"/>
          <a:ext cx="264571" cy="718089"/>
        </a:xfrm>
        <a:prstGeom xmlns:a="http://schemas.openxmlformats.org/drawingml/2006/main" prst="rect">
          <a:avLst/>
        </a:prstGeom>
        <a:solidFill xmlns:a="http://schemas.openxmlformats.org/drawingml/2006/main">
          <a:schemeClr val="bg1"/>
        </a:solidFill>
        <a:ln xmlns:a="http://schemas.openxmlformats.org/drawingml/2006/main" w="9525">
          <a:solidFill>
            <a:schemeClr val="bg1"/>
          </a:solidFill>
          <a:miter lim="800000"/>
          <a:headEnd/>
          <a:tailEnd/>
        </a:ln>
      </cdr:spPr>
    </cdr:sp>
  </cdr:relSizeAnchor>
  <cdr:relSizeAnchor xmlns:cdr="http://schemas.openxmlformats.org/drawingml/2006/chartDrawing">
    <cdr:from>
      <cdr:x>0.70558</cdr:x>
      <cdr:y>0.801</cdr:y>
    </cdr:from>
    <cdr:to>
      <cdr:x>0.74058</cdr:x>
      <cdr:y>0.9805</cdr:y>
    </cdr:to>
    <cdr:sp macro="" textlink="">
      <cdr:nvSpPr>
        <cdr:cNvPr id="56330" name="Rectangle 10"/>
        <cdr:cNvSpPr>
          <a:spLocks xmlns:a="http://schemas.openxmlformats.org/drawingml/2006/main" noChangeArrowheads="1"/>
        </cdr:cNvSpPr>
      </cdr:nvSpPr>
      <cdr:spPr bwMode="auto">
        <a:xfrm xmlns:a="http://schemas.openxmlformats.org/drawingml/2006/main">
          <a:off x="5943242" y="3834227"/>
          <a:ext cx="294812" cy="859230"/>
        </a:xfrm>
        <a:prstGeom xmlns:a="http://schemas.openxmlformats.org/drawingml/2006/main" prst="rect">
          <a:avLst/>
        </a:prstGeom>
        <a:solidFill xmlns:a="http://schemas.openxmlformats.org/drawingml/2006/main">
          <a:schemeClr val="bg1"/>
        </a:solidFill>
        <a:ln xmlns:a="http://schemas.openxmlformats.org/drawingml/2006/main" w="9525">
          <a:solidFill>
            <a:schemeClr val="bg1"/>
          </a:solidFill>
          <a:miter lim="800000"/>
          <a:headEnd/>
          <a:tailEnd/>
        </a:ln>
      </cdr:spPr>
    </cdr:sp>
  </cdr:relSizeAnchor>
  <cdr:relSizeAnchor xmlns:cdr="http://schemas.openxmlformats.org/drawingml/2006/chartDrawing">
    <cdr:from>
      <cdr:x>0.8235</cdr:x>
      <cdr:y>0.801</cdr:y>
    </cdr:from>
    <cdr:to>
      <cdr:x>0.86</cdr:x>
      <cdr:y>0.9805</cdr:y>
    </cdr:to>
    <cdr:sp macro="" textlink="">
      <cdr:nvSpPr>
        <cdr:cNvPr id="56331" name="Rectangle 11"/>
        <cdr:cNvSpPr>
          <a:spLocks xmlns:a="http://schemas.openxmlformats.org/drawingml/2006/main" noChangeArrowheads="1"/>
        </cdr:cNvSpPr>
      </cdr:nvSpPr>
      <cdr:spPr bwMode="auto">
        <a:xfrm xmlns:a="http://schemas.openxmlformats.org/drawingml/2006/main">
          <a:off x="5969160" y="3204401"/>
          <a:ext cx="264572" cy="718089"/>
        </a:xfrm>
        <a:prstGeom xmlns:a="http://schemas.openxmlformats.org/drawingml/2006/main" prst="rect">
          <a:avLst/>
        </a:prstGeom>
        <a:solidFill xmlns:a="http://schemas.openxmlformats.org/drawingml/2006/main">
          <a:schemeClr val="bg1"/>
        </a:solidFill>
        <a:ln xmlns:a="http://schemas.openxmlformats.org/drawingml/2006/main" w="9525">
          <a:solidFill>
            <a:schemeClr val="bg1"/>
          </a:solidFill>
          <a:miter lim="800000"/>
          <a:headEnd/>
          <a:tailEnd/>
        </a:ln>
      </cdr:spPr>
    </cdr:sp>
  </cdr:relSizeAnchor>
  <cdr:relSizeAnchor xmlns:cdr="http://schemas.openxmlformats.org/drawingml/2006/chartDrawing">
    <cdr:from>
      <cdr:x>0.88425</cdr:x>
      <cdr:y>0.801</cdr:y>
    </cdr:from>
    <cdr:to>
      <cdr:x>0.91825</cdr:x>
      <cdr:y>0.9805</cdr:y>
    </cdr:to>
    <cdr:sp macro="" textlink="">
      <cdr:nvSpPr>
        <cdr:cNvPr id="56332" name="Rectangle 12"/>
        <cdr:cNvSpPr>
          <a:spLocks xmlns:a="http://schemas.openxmlformats.org/drawingml/2006/main" noChangeArrowheads="1"/>
        </cdr:cNvSpPr>
      </cdr:nvSpPr>
      <cdr:spPr bwMode="auto">
        <a:xfrm xmlns:a="http://schemas.openxmlformats.org/drawingml/2006/main">
          <a:off x="6409508" y="3204401"/>
          <a:ext cx="246450" cy="718089"/>
        </a:xfrm>
        <a:prstGeom xmlns:a="http://schemas.openxmlformats.org/drawingml/2006/main" prst="rect">
          <a:avLst/>
        </a:prstGeom>
        <a:solidFill xmlns:a="http://schemas.openxmlformats.org/drawingml/2006/main">
          <a:schemeClr val="bg1"/>
        </a:solidFill>
        <a:ln xmlns:a="http://schemas.openxmlformats.org/drawingml/2006/main" w="9525">
          <a:solidFill>
            <a:schemeClr val="bg1"/>
          </a:solidFill>
          <a:miter lim="800000"/>
          <a:headEnd/>
          <a:tailEnd/>
        </a:ln>
      </cdr:spPr>
    </cdr:sp>
  </cdr:relSizeAnchor>
  <cdr:relSizeAnchor xmlns:cdr="http://schemas.openxmlformats.org/drawingml/2006/chartDrawing">
    <cdr:from>
      <cdr:x>0.94275</cdr:x>
      <cdr:y>0.801</cdr:y>
    </cdr:from>
    <cdr:to>
      <cdr:x>0.9775</cdr:x>
      <cdr:y>0.9805</cdr:y>
    </cdr:to>
    <cdr:sp macro="" textlink="">
      <cdr:nvSpPr>
        <cdr:cNvPr id="56333" name="Rectangle 13"/>
        <cdr:cNvSpPr>
          <a:spLocks xmlns:a="http://schemas.openxmlformats.org/drawingml/2006/main" noChangeArrowheads="1"/>
        </cdr:cNvSpPr>
      </cdr:nvSpPr>
      <cdr:spPr bwMode="auto">
        <a:xfrm xmlns:a="http://schemas.openxmlformats.org/drawingml/2006/main">
          <a:off x="6833547" y="3204401"/>
          <a:ext cx="251886" cy="718089"/>
        </a:xfrm>
        <a:prstGeom xmlns:a="http://schemas.openxmlformats.org/drawingml/2006/main" prst="rect">
          <a:avLst/>
        </a:prstGeom>
        <a:solidFill xmlns:a="http://schemas.openxmlformats.org/drawingml/2006/main">
          <a:schemeClr val="bg1"/>
        </a:solidFill>
        <a:ln xmlns:a="http://schemas.openxmlformats.org/drawingml/2006/main" w="9525">
          <a:solidFill>
            <a:schemeClr val="bg1"/>
          </a:solidFill>
          <a:miter lim="800000"/>
          <a:headEnd/>
          <a:tailEnd/>
        </a:ln>
      </cdr:spPr>
    </cdr:sp>
  </cdr:relSizeAnchor>
  <cdr:relSizeAnchor xmlns:cdr="http://schemas.openxmlformats.org/drawingml/2006/chartDrawing">
    <cdr:from>
      <cdr:x>0.1805</cdr:x>
      <cdr:y>0.8015</cdr:y>
    </cdr:from>
    <cdr:to>
      <cdr:x>0.218</cdr:x>
      <cdr:y>0.981</cdr:y>
    </cdr:to>
    <cdr:sp macro="" textlink="">
      <cdr:nvSpPr>
        <cdr:cNvPr id="56334" name="Rectangle 14"/>
        <cdr:cNvSpPr>
          <a:spLocks xmlns:a="http://schemas.openxmlformats.org/drawingml/2006/main" noChangeArrowheads="1"/>
        </cdr:cNvSpPr>
      </cdr:nvSpPr>
      <cdr:spPr bwMode="auto">
        <a:xfrm xmlns:a="http://schemas.openxmlformats.org/drawingml/2006/main">
          <a:off x="1308359" y="3206401"/>
          <a:ext cx="271819" cy="718090"/>
        </a:xfrm>
        <a:prstGeom xmlns:a="http://schemas.openxmlformats.org/drawingml/2006/main" prst="rect">
          <a:avLst/>
        </a:prstGeom>
        <a:solidFill xmlns:a="http://schemas.openxmlformats.org/drawingml/2006/main">
          <a:schemeClr val="bg1"/>
        </a:solidFill>
        <a:ln xmlns:a="http://schemas.openxmlformats.org/drawingml/2006/main" w="9525">
          <a:solidFill>
            <a:schemeClr val="bg1"/>
          </a:solidFill>
          <a:miter lim="800000"/>
          <a:headEnd/>
          <a:tailEnd/>
        </a:ln>
      </cdr:spPr>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9026"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129027"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algn="r" defTabSz="931112" eaLnBrk="1" hangingPunct="1">
              <a:lnSpc>
                <a:spcPct val="100000"/>
              </a:lnSpc>
              <a:defRPr sz="1200">
                <a:latin typeface="Arial" charset="0"/>
                <a:cs typeface="Arial" charset="0"/>
              </a:defRPr>
            </a:lvl1pPr>
          </a:lstStyle>
          <a:p>
            <a:pPr>
              <a:defRPr/>
            </a:pPr>
            <a:r>
              <a:rPr lang="en-US"/>
              <a:t>2/28/2020</a:t>
            </a:r>
          </a:p>
        </p:txBody>
      </p:sp>
      <p:sp>
        <p:nvSpPr>
          <p:cNvPr id="129028" name="Rectangle 4"/>
          <p:cNvSpPr>
            <a:spLocks noGrp="1" noChangeArrowheads="1"/>
          </p:cNvSpPr>
          <p:nvPr>
            <p:ph type="ftr" sz="quarter" idx="2"/>
          </p:nvPr>
        </p:nvSpPr>
        <p:spPr bwMode="auto">
          <a:xfrm>
            <a:off x="0" y="8829675"/>
            <a:ext cx="4953000"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defTabSz="931112" eaLnBrk="1" hangingPunct="1">
              <a:lnSpc>
                <a:spcPct val="100000"/>
              </a:lnSpc>
              <a:defRPr sz="1200">
                <a:latin typeface="Arial" charset="0"/>
                <a:cs typeface="Arial" charset="0"/>
              </a:defRPr>
            </a:lvl1pPr>
          </a:lstStyle>
          <a:p>
            <a:r>
              <a:rPr lang="en-US" altLang="en-US"/>
              <a:t>FETPF2.0_f04_DataQuality_PPT_2020-02.pptx</a:t>
            </a:r>
          </a:p>
        </p:txBody>
      </p:sp>
      <p:sp>
        <p:nvSpPr>
          <p:cNvPr id="129029" name="Rectangle 5"/>
          <p:cNvSpPr>
            <a:spLocks noGrp="1" noChangeArrowheads="1"/>
          </p:cNvSpPr>
          <p:nvPr>
            <p:ph type="sldNum" sz="quarter" idx="3"/>
          </p:nvPr>
        </p:nvSpPr>
        <p:spPr bwMode="auto">
          <a:xfrm>
            <a:off x="6172200" y="8829675"/>
            <a:ext cx="836613"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algn="r" defTabSz="930275" eaLnBrk="1" hangingPunct="1">
              <a:lnSpc>
                <a:spcPct val="100000"/>
              </a:lnSpc>
              <a:defRPr sz="1200">
                <a:latin typeface="Arial" panose="020B0604020202020204" pitchFamily="34" charset="0"/>
              </a:defRPr>
            </a:lvl1pPr>
          </a:lstStyle>
          <a:p>
            <a:pPr>
              <a:defRPr/>
            </a:pPr>
            <a:fld id="{8B69B8E2-0F85-4AA6-925A-F319EBC41597}"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26627"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algn="r" defTabSz="931112" eaLnBrk="1" hangingPunct="1">
              <a:lnSpc>
                <a:spcPct val="100000"/>
              </a:lnSpc>
              <a:defRPr sz="1200">
                <a:latin typeface="Arial" charset="0"/>
                <a:cs typeface="Arial" charset="0"/>
              </a:defRPr>
            </a:lvl1pPr>
          </a:lstStyle>
          <a:p>
            <a:pPr>
              <a:defRPr/>
            </a:pPr>
            <a:endParaRPr lang="en-US"/>
          </a:p>
        </p:txBody>
      </p:sp>
      <p:sp>
        <p:nvSpPr>
          <p:cNvPr id="10244" name="Rectangle 4"/>
          <p:cNvSpPr>
            <a:spLocks noGrp="1" noRot="1" noChangeAspect="1" noChangeArrowheads="1" noTextEdit="1"/>
          </p:cNvSpPr>
          <p:nvPr>
            <p:ph type="sldImg" idx="2"/>
          </p:nvPr>
        </p:nvSpPr>
        <p:spPr bwMode="auto">
          <a:xfrm>
            <a:off x="409575" y="698500"/>
            <a:ext cx="6192838" cy="34845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9" name="Rectangle 5"/>
          <p:cNvSpPr>
            <a:spLocks noGrp="1" noChangeArrowheads="1"/>
          </p:cNvSpPr>
          <p:nvPr>
            <p:ph type="body" sz="quarter" idx="3"/>
          </p:nvPr>
        </p:nvSpPr>
        <p:spPr bwMode="auto">
          <a:xfrm>
            <a:off x="701675" y="4416425"/>
            <a:ext cx="5607050" cy="4181475"/>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p>
            <a:pPr lvl="0"/>
            <a:r>
              <a:rPr lang="en-US" noProof="0"/>
              <a:t>Haga clic para editar los estilos de texto maestro</a:t>
            </a:r>
          </a:p>
          <a:p>
            <a:pPr lvl="1"/>
            <a:r>
              <a:rPr lang="en-US" noProof="0"/>
              <a:t>Segundo nivel</a:t>
            </a:r>
          </a:p>
          <a:p>
            <a:pPr lvl="2"/>
            <a:r>
              <a:rPr lang="en-US" noProof="0"/>
              <a:t>Tercer nivel</a:t>
            </a:r>
          </a:p>
          <a:p>
            <a:pPr lvl="3"/>
            <a:r>
              <a:rPr lang="en-US" noProof="0"/>
              <a:t>Cuarto nivel</a:t>
            </a:r>
          </a:p>
          <a:p>
            <a:pPr lvl="4"/>
            <a:r>
              <a:rPr lang="en-US" noProof="0"/>
              <a:t>Quinto nivel</a:t>
            </a:r>
          </a:p>
        </p:txBody>
      </p:sp>
      <p:sp>
        <p:nvSpPr>
          <p:cNvPr id="26630"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26631"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algn="r" defTabSz="930275" eaLnBrk="1" hangingPunct="1">
              <a:lnSpc>
                <a:spcPct val="100000"/>
              </a:lnSpc>
              <a:defRPr sz="1200">
                <a:latin typeface="Arial" panose="020B0604020202020204" pitchFamily="34" charset="0"/>
              </a:defRPr>
            </a:lvl1pPr>
          </a:lstStyle>
          <a:p>
            <a:pPr>
              <a:defRPr/>
            </a:pPr>
            <a:fld id="{743A8890-BACE-475F-A8B3-9202A2AC36D6}" type="slidenum">
              <a:rPr lang="en-US" altLang="en-US"/>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GT" sz="1200" b="1" noProof="0">
                <a:latin typeface="Arial (Body)"/>
              </a:rPr>
              <a:t>Notas para el instructor:</a:t>
            </a:r>
            <a:endParaRPr lang="es-GT" sz="1200" b="1" noProof="0">
              <a:latin typeface="Arial (Body)"/>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200" i="1">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s-ES" sz="1200" i="1">
                <a:effectLst/>
                <a:latin typeface="Arial" panose="020B0604020202020204" pitchFamily="34" charset="0"/>
                <a:ea typeface="Times New Roman" panose="02020603050405020304" pitchFamily="18" charset="0"/>
                <a:cs typeface="Arial" panose="020B0604020202020204" pitchFamily="34" charset="0"/>
              </a:rPr>
              <a:t>Siéntase en la libertad de modificar esta presentación  según sea necesario para adaptarla a su contexto local. Si se hicieron modificaciones, por favor indicarlo usando este enunciado: </a:t>
            </a:r>
            <a:r>
              <a:rPr lang="es-ES" sz="1200" b="1" i="1">
                <a:effectLst/>
                <a:latin typeface="Arial" panose="020B0604020202020204" pitchFamily="34" charset="0"/>
                <a:ea typeface="Times New Roman" panose="02020603050405020304" pitchFamily="18" charset="0"/>
                <a:cs typeface="Arial" panose="020B0604020202020204" pitchFamily="34" charset="0"/>
              </a:rPr>
              <a:t>"Esta presentación ha sido modificada en parte de la versión original de los CDC"</a:t>
            </a:r>
            <a:r>
              <a:rPr lang="es-ES" sz="1200" i="1">
                <a:effectLst/>
                <a:latin typeface="Arial" panose="020B0604020202020204" pitchFamily="34" charset="0"/>
                <a:ea typeface="Times New Roman" panose="02020603050405020304" pitchFamily="18" charset="0"/>
                <a:cs typeface="Arial" panose="020B0604020202020204" pitchFamily="34" charset="0"/>
              </a:rPr>
              <a:t> en esta diapositiva.</a:t>
            </a:r>
            <a:endParaRPr lang="es-ES" noProof="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GT" sz="1200" noProof="0">
              <a:latin typeface="Arial (Body)"/>
              <a:ea typeface="Times New Roman" panose="02020603050405020304" pitchFamily="18" charset="0"/>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GT" b="1" u="sng" noProof="0">
                <a:latin typeface="Arial (Body)"/>
              </a:rPr>
              <a:t>Diga: </a:t>
            </a:r>
            <a:r>
              <a:rPr lang="es-GT" sz="1200" noProof="0">
                <a:latin typeface="Arial (Body)"/>
                <a:ea typeface="Times New Roman" panose="02020603050405020304" pitchFamily="18" charset="0"/>
                <a:cs typeface="Times New Roman" panose="02020603050405020304" pitchFamily="18" charset="0"/>
              </a:rPr>
              <a:t>Esta sesión se centra en la calidad de los datos y en la comprensión de la importancia de la calidad de los datos.</a:t>
            </a:r>
          </a:p>
          <a:p>
            <a:endParaRPr lang="en-US"/>
          </a:p>
        </p:txBody>
      </p:sp>
      <p:sp>
        <p:nvSpPr>
          <p:cNvPr id="4" name="Slide Number Placeholder 3"/>
          <p:cNvSpPr>
            <a:spLocks noGrp="1"/>
          </p:cNvSpPr>
          <p:nvPr>
            <p:ph type="sldNum" sz="quarter" idx="5"/>
          </p:nvPr>
        </p:nvSpPr>
        <p:spPr/>
        <p:txBody>
          <a:bodyPr/>
          <a:lstStyle/>
          <a:p>
            <a:fld id="{064EA7F3-87C3-4B9C-A326-5DF204C82D74}" type="slidenum">
              <a:rPr lang="en-US" smtClean="0"/>
              <a:t>1</a:t>
            </a:fld>
            <a:endParaRPr lang="en-US"/>
          </a:p>
        </p:txBody>
      </p:sp>
    </p:spTree>
    <p:extLst>
      <p:ext uri="{BB962C8B-B14F-4D97-AF65-F5344CB8AC3E}">
        <p14:creationId xmlns:p14="http://schemas.microsoft.com/office/powerpoint/2010/main" val="11946153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s-GT" sz="1200" b="1" i="0" noProof="0">
                <a:solidFill>
                  <a:srgbClr val="000000"/>
                </a:solidFill>
                <a:effectLst/>
                <a:latin typeface="Arial (Body)"/>
                <a:ea typeface="Calibri" panose="020F0502020204030204" pitchFamily="34" charset="0"/>
                <a:cs typeface="Calibri" panose="020F0502020204030204" pitchFamily="34" charset="0"/>
              </a:rPr>
              <a:t>Notas para el instructor:</a:t>
            </a:r>
          </a:p>
          <a:p>
            <a:pPr marL="0" marR="0">
              <a:spcBef>
                <a:spcPts val="0"/>
              </a:spcBef>
              <a:spcAft>
                <a:spcPts val="0"/>
              </a:spcAft>
            </a:pPr>
            <a:endParaRPr lang="es-GT" sz="1200" b="1" noProof="0">
              <a:solidFill>
                <a:srgbClr val="000000"/>
              </a:solidFill>
              <a:effectLst/>
              <a:latin typeface="Arial (Body)"/>
              <a:ea typeface="Calibri" panose="020F0502020204030204" pitchFamily="34" charset="0"/>
              <a:cs typeface="Calibri" panose="020F0502020204030204" pitchFamily="34" charset="0"/>
            </a:endParaRPr>
          </a:p>
          <a:p>
            <a:pPr marL="171450" marR="0" indent="-171450">
              <a:lnSpc>
                <a:spcPct val="115000"/>
              </a:lnSpc>
              <a:spcBef>
                <a:spcPts val="1200"/>
              </a:spcBef>
              <a:spcAft>
                <a:spcPts val="600"/>
              </a:spcAft>
              <a:buFont typeface="Wingdings" panose="05000000000000000000" pitchFamily="2" charset="2"/>
              <a:buChar char="§"/>
              <a:tabLst>
                <a:tab pos="-457200" algn="l"/>
              </a:tabLst>
            </a:pPr>
            <a:r>
              <a:rPr lang="es-GT" sz="1200" b="1" u="sng" noProof="0">
                <a:effectLst/>
                <a:latin typeface="Arial (Body)"/>
                <a:ea typeface="Calibri" panose="020F0502020204030204" pitchFamily="34" charset="0"/>
                <a:cs typeface="Arial" panose="020B0604020202020204" pitchFamily="34" charset="0"/>
              </a:rPr>
              <a:t>Pida a </a:t>
            </a:r>
            <a:r>
              <a:rPr lang="es-ES" sz="1200" b="0" u="none" noProof="0">
                <a:effectLst/>
                <a:latin typeface="Arial (Body)"/>
                <a:ea typeface="Calibri" panose="020F0502020204030204" pitchFamily="34" charset="0"/>
                <a:cs typeface="Arial" panose="020B0604020202020204" pitchFamily="34" charset="0"/>
              </a:rPr>
              <a:t>a los participantes que consulten en su “Cuaderno de ejercicios del participante” el ejercicio titulado: </a:t>
            </a:r>
            <a:r>
              <a:rPr lang="es-ES" sz="1200" b="1" u="none" noProof="0">
                <a:effectLst/>
                <a:latin typeface="Arial (Body)"/>
                <a:ea typeface="Calibri" panose="020F0502020204030204" pitchFamily="34" charset="0"/>
                <a:cs typeface="Arial" panose="020B0604020202020204" pitchFamily="34" charset="0"/>
              </a:rPr>
              <a:t>Evaluar la calidad de los datos</a:t>
            </a:r>
          </a:p>
          <a:p>
            <a:pPr marL="0" marR="0" indent="0">
              <a:lnSpc>
                <a:spcPct val="115000"/>
              </a:lnSpc>
              <a:spcBef>
                <a:spcPts val="1200"/>
              </a:spcBef>
              <a:spcAft>
                <a:spcPts val="600"/>
              </a:spcAft>
              <a:buFont typeface="Wingdings" panose="05000000000000000000" pitchFamily="2" charset="2"/>
              <a:buNone/>
              <a:tabLst>
                <a:tab pos="-457200" algn="l"/>
              </a:tabLst>
            </a:pPr>
            <a:endParaRPr lang="es-ES" sz="1200" b="0" u="none" noProof="0">
              <a:effectLst/>
              <a:latin typeface="Arial (Body)"/>
              <a:ea typeface="Calibri" panose="020F0502020204030204" pitchFamily="34"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tabLst>
                <a:tab pos="-457200" algn="l"/>
              </a:tabLst>
            </a:pPr>
            <a:r>
              <a:rPr lang="es-ES" sz="1200" b="1" u="none" noProof="0">
                <a:effectLst/>
                <a:latin typeface="Arial (Body)"/>
                <a:ea typeface="Calibri" panose="020F0502020204030204" pitchFamily="34" charset="0"/>
                <a:cs typeface="Arial" panose="020B0604020202020204" pitchFamily="34" charset="0"/>
              </a:rPr>
              <a:t>Tiempo total: 20 minutos.</a:t>
            </a:r>
            <a:endParaRPr lang="en-US" u="none"/>
          </a:p>
        </p:txBody>
      </p:sp>
      <p:sp>
        <p:nvSpPr>
          <p:cNvPr id="4" name="Slide Number Placeholder 3"/>
          <p:cNvSpPr>
            <a:spLocks noGrp="1"/>
          </p:cNvSpPr>
          <p:nvPr>
            <p:ph type="sldNum" sz="quarter" idx="5"/>
          </p:nvPr>
        </p:nvSpPr>
        <p:spPr/>
        <p:txBody>
          <a:bodyPr/>
          <a:lstStyle/>
          <a:p>
            <a:fld id="{2EB32458-B0FD-4E0D-A69A-149897CA0BBB}" type="slidenum">
              <a:rPr lang="en-US" smtClean="0"/>
              <a:pPr/>
              <a:t>10</a:t>
            </a:fld>
            <a:endParaRPr lang="en-US"/>
          </a:p>
        </p:txBody>
      </p:sp>
    </p:spTree>
    <p:extLst>
      <p:ext uri="{BB962C8B-B14F-4D97-AF65-F5344CB8AC3E}">
        <p14:creationId xmlns:p14="http://schemas.microsoft.com/office/powerpoint/2010/main" val="31956045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s-GT" sz="1200" b="1" i="0" noProof="0">
                <a:solidFill>
                  <a:srgbClr val="000000"/>
                </a:solidFill>
                <a:effectLst/>
                <a:latin typeface="Arial (Body)"/>
                <a:ea typeface="Calibri" panose="020F0502020204030204" pitchFamily="34" charset="0"/>
                <a:cs typeface="Calibri" panose="020F0502020204030204" pitchFamily="34" charset="0"/>
              </a:rPr>
              <a:t>Notas para el instructor:</a:t>
            </a:r>
          </a:p>
          <a:p>
            <a:pPr marL="0" marR="0">
              <a:spcBef>
                <a:spcPts val="0"/>
              </a:spcBef>
              <a:spcAft>
                <a:spcPts val="0"/>
              </a:spcAft>
            </a:pPr>
            <a:endParaRPr lang="es-GT" sz="1200" b="1" i="0" noProof="0">
              <a:solidFill>
                <a:srgbClr val="000000"/>
              </a:solidFill>
              <a:effectLst/>
              <a:latin typeface="Arial (Body)"/>
              <a:ea typeface="Calibri" panose="020F0502020204030204" pitchFamily="34" charset="0"/>
              <a:cs typeface="Calibri" panose="020F0502020204030204" pitchFamily="34" charset="0"/>
            </a:endParaRPr>
          </a:p>
          <a:p>
            <a:pPr marL="171450" marR="0" indent="-171450">
              <a:spcBef>
                <a:spcPts val="1200"/>
              </a:spcBef>
              <a:spcAft>
                <a:spcPts val="600"/>
              </a:spcAft>
              <a:buFont typeface="Wingdings" panose="05000000000000000000" pitchFamily="2" charset="2"/>
              <a:buChar char="v"/>
            </a:pPr>
            <a:r>
              <a:rPr lang="es-GT" sz="1200" b="1" i="1" noProof="0">
                <a:effectLst/>
                <a:latin typeface="Arial (Body)"/>
              </a:rPr>
              <a:t>Tiempo total: </a:t>
            </a:r>
            <a:r>
              <a:rPr lang="es-GT" sz="1200" b="1" i="1" noProof="0">
                <a:effectLst/>
                <a:latin typeface="Arial (Body)"/>
                <a:ea typeface="Calibri" panose="020F0502020204030204" pitchFamily="34" charset="0"/>
                <a:cs typeface="Arial" panose="020B0604020202020204" pitchFamily="34" charset="0"/>
              </a:rPr>
              <a:t>20 minutos (10 minutos para que los participantes revisen de forma independiente y comparen los resultados con un compañero, y 10 minutos para la discusión)</a:t>
            </a:r>
            <a:r>
              <a:rPr lang="es-GT" sz="1200" b="1" i="1" noProof="0">
                <a:effectLst/>
                <a:latin typeface="Arial (Body)"/>
                <a:ea typeface="+mn-ea"/>
                <a:cs typeface="Arial" charset="0"/>
              </a:rPr>
              <a:t>. </a:t>
            </a:r>
            <a:r>
              <a:rPr lang="es-GT" sz="1200" b="1" i="1" noProof="0">
                <a:effectLst/>
                <a:latin typeface="Arial (Body)"/>
                <a:ea typeface="Times New Roman" panose="02020603050405020304" pitchFamily="18" charset="0"/>
                <a:cs typeface="Times New Roman" panose="02020603050405020304" pitchFamily="18" charset="0"/>
              </a:rPr>
              <a:t>Siga estos pasos para facilitar el ejercicio:</a:t>
            </a:r>
          </a:p>
          <a:p>
            <a:pPr marL="0" marR="0">
              <a:lnSpc>
                <a:spcPct val="115000"/>
              </a:lnSpc>
              <a:spcBef>
                <a:spcPts val="1200"/>
              </a:spcBef>
              <a:spcAft>
                <a:spcPts val="600"/>
              </a:spcAft>
              <a:tabLst>
                <a:tab pos="-457200" algn="l"/>
              </a:tabLst>
            </a:pPr>
            <a:endParaRPr lang="es-GT" sz="1200" noProof="0">
              <a:effectLst/>
              <a:latin typeface="Arial (Body)"/>
              <a:ea typeface="Times New Roman" panose="02020603050405020304" pitchFamily="18" charset="0"/>
              <a:cs typeface="Times New Roman" panose="02020603050405020304" pitchFamily="18" charset="0"/>
            </a:endParaRPr>
          </a:p>
          <a:p>
            <a:pPr marL="171450" marR="0" indent="-171450">
              <a:lnSpc>
                <a:spcPct val="115000"/>
              </a:lnSpc>
              <a:spcBef>
                <a:spcPts val="1200"/>
              </a:spcBef>
              <a:spcAft>
                <a:spcPts val="600"/>
              </a:spcAft>
              <a:buFont typeface="Arial" panose="020B0604020202020204" pitchFamily="34" charset="0"/>
              <a:buChar char="•"/>
              <a:tabLst>
                <a:tab pos="-457200" algn="l"/>
              </a:tabLst>
            </a:pPr>
            <a:r>
              <a:rPr lang="es-GT" sz="1200" b="1" u="sng" noProof="0">
                <a:effectLst/>
                <a:latin typeface="Arial (Body)"/>
                <a:ea typeface="Times New Roman" panose="02020603050405020304" pitchFamily="18" charset="0"/>
                <a:cs typeface="Times New Roman" panose="02020603050405020304" pitchFamily="18" charset="0"/>
              </a:rPr>
              <a:t>Informe a </a:t>
            </a:r>
            <a:r>
              <a:rPr lang="es-GT" sz="1200" noProof="0">
                <a:effectLst/>
                <a:latin typeface="Arial (Body)"/>
                <a:ea typeface="Times New Roman" panose="02020603050405020304" pitchFamily="18" charset="0"/>
                <a:cs typeface="Times New Roman" panose="02020603050405020304" pitchFamily="18" charset="0"/>
              </a:rPr>
              <a:t>los participantes de que, para esta lista de casos de un conjunto de datos de un banco de sangre, supongan que:</a:t>
            </a:r>
          </a:p>
          <a:p>
            <a:pPr marL="800100" marR="0" lvl="1" indent="-342900">
              <a:lnSpc>
                <a:spcPct val="115000"/>
              </a:lnSpc>
              <a:spcBef>
                <a:spcPts val="0"/>
              </a:spcBef>
              <a:spcAft>
                <a:spcPts val="0"/>
              </a:spcAft>
              <a:buFont typeface="Courier New" panose="02070309020205020404" pitchFamily="49" charset="0"/>
              <a:buChar char="o"/>
            </a:pPr>
            <a:r>
              <a:rPr lang="es-GT" sz="1200" noProof="0">
                <a:effectLst/>
                <a:latin typeface="Arial (Body)"/>
                <a:ea typeface="Times New Roman" panose="02020603050405020304" pitchFamily="18" charset="0"/>
                <a:cs typeface="Times New Roman" panose="02020603050405020304" pitchFamily="18" charset="0"/>
              </a:rPr>
              <a:t>Sólo pueden donar sangre las personas de 15 a 65 años.</a:t>
            </a:r>
          </a:p>
          <a:p>
            <a:pPr marL="628650" marR="0" lvl="1" indent="-171450">
              <a:lnSpc>
                <a:spcPct val="115000"/>
              </a:lnSpc>
              <a:spcBef>
                <a:spcPts val="0"/>
              </a:spcBef>
              <a:spcAft>
                <a:spcPts val="0"/>
              </a:spcAft>
              <a:buFont typeface="Courier New" panose="02070309020205020404" pitchFamily="49" charset="0"/>
              <a:buChar char="o"/>
            </a:pPr>
            <a:r>
              <a:rPr lang="es-GT" sz="1200" noProof="0">
                <a:effectLst/>
                <a:latin typeface="Arial (Body)"/>
                <a:ea typeface="Times New Roman" panose="02020603050405020304" pitchFamily="18" charset="0"/>
                <a:cs typeface="Times New Roman" panose="02020603050405020304" pitchFamily="18" charset="0"/>
              </a:rPr>
              <a:t>Las unidades de sangre colectadas reciben un código único de identificación.</a:t>
            </a:r>
          </a:p>
          <a:p>
            <a:pPr marL="800100" marR="0" lvl="1" indent="-342900">
              <a:lnSpc>
                <a:spcPct val="115000"/>
              </a:lnSpc>
              <a:spcBef>
                <a:spcPts val="0"/>
              </a:spcBef>
              <a:spcAft>
                <a:spcPts val="1200"/>
              </a:spcAft>
              <a:buFont typeface="Courier New" panose="02070309020205020404" pitchFamily="49" charset="0"/>
              <a:buChar char="o"/>
            </a:pPr>
            <a:r>
              <a:rPr lang="es-GT" sz="1200" noProof="0">
                <a:effectLst/>
                <a:latin typeface="Arial (Body)"/>
                <a:ea typeface="Times New Roman" panose="02020603050405020304" pitchFamily="18" charset="0"/>
                <a:cs typeface="Times New Roman" panose="02020603050405020304" pitchFamily="18" charset="0"/>
              </a:rPr>
              <a:t>Todas las unidades son tamizadas para el diagnóstico de virus de Hepatitis B y C, virus de inmunodeficiencia humana (VIH), y sífilis. Las cuatro columnas al lado derecho de la table muestras si estas pruebas serológicas se realizaron.</a:t>
            </a:r>
          </a:p>
          <a:p>
            <a:pPr marL="800100" marR="0" lvl="1" indent="-342900">
              <a:lnSpc>
                <a:spcPct val="115000"/>
              </a:lnSpc>
              <a:spcBef>
                <a:spcPts val="0"/>
              </a:spcBef>
              <a:spcAft>
                <a:spcPts val="1200"/>
              </a:spcAft>
              <a:buFont typeface="Courier New" panose="02070309020205020404" pitchFamily="49" charset="0"/>
              <a:buChar char="o"/>
            </a:pPr>
            <a:endParaRPr lang="es-GT" sz="1200" noProof="0">
              <a:effectLst/>
              <a:latin typeface="Arial (Body)"/>
              <a:ea typeface="Calibri" panose="020F0502020204030204" pitchFamily="34" charset="0"/>
              <a:cs typeface="Arial" panose="020B0604020202020204" pitchFamily="34" charset="0"/>
            </a:endParaRPr>
          </a:p>
          <a:p>
            <a:pPr marL="171450" marR="0" indent="-171450">
              <a:lnSpc>
                <a:spcPct val="115000"/>
              </a:lnSpc>
              <a:spcBef>
                <a:spcPts val="1200"/>
              </a:spcBef>
              <a:spcAft>
                <a:spcPts val="600"/>
              </a:spcAft>
              <a:buFont typeface="Arial" panose="020B0604020202020204" pitchFamily="34" charset="0"/>
              <a:buChar char="•"/>
            </a:pPr>
            <a:r>
              <a:rPr lang="es-GT" sz="1200" b="1" u="sng" noProof="0">
                <a:effectLst/>
                <a:latin typeface="Arial (Body)"/>
                <a:ea typeface="Calibri" panose="020F0502020204030204" pitchFamily="34" charset="0"/>
                <a:cs typeface="Arial" panose="020B0604020202020204" pitchFamily="34" charset="0"/>
              </a:rPr>
              <a:t>Pida a </a:t>
            </a:r>
            <a:r>
              <a:rPr lang="es-GT" sz="1200" noProof="0">
                <a:effectLst/>
                <a:latin typeface="Arial (Body)"/>
                <a:ea typeface="Calibri" panose="020F0502020204030204" pitchFamily="34" charset="0"/>
                <a:cs typeface="Arial" panose="020B0604020202020204" pitchFamily="34" charset="0"/>
              </a:rPr>
              <a:t>los participantes que revisen el conjunto de datos </a:t>
            </a:r>
            <a:r>
              <a:rPr lang="es-GT" sz="1200" b="1" noProof="0">
                <a:effectLst/>
                <a:latin typeface="Arial (Body)"/>
                <a:ea typeface="Calibri" panose="020F0502020204030204" pitchFamily="34" charset="0"/>
                <a:cs typeface="Arial" panose="020B0604020202020204" pitchFamily="34" charset="0"/>
              </a:rPr>
              <a:t>individualmente </a:t>
            </a:r>
            <a:r>
              <a:rPr lang="es-GT" sz="1200" noProof="0">
                <a:effectLst/>
                <a:latin typeface="Arial (Body)"/>
                <a:ea typeface="Calibri" panose="020F0502020204030204" pitchFamily="34" charset="0"/>
                <a:cs typeface="Arial" panose="020B0604020202020204" pitchFamily="34" charset="0"/>
              </a:rPr>
              <a:t>y que marquen los problemas de calidad de los datos.  Transcurridos cinco minutos, los participantes compararán sus hallazgos con un compañero.</a:t>
            </a:r>
            <a:endParaRPr lang="es-GT" sz="1200" noProof="0">
              <a:effectLst/>
              <a:latin typeface="Arial (Body)"/>
              <a:ea typeface="Times New Roman" panose="02020603050405020304" pitchFamily="18" charset="0"/>
              <a:cs typeface="Times New Roman" panose="02020603050405020304" pitchFamily="18" charset="0"/>
            </a:endParaRPr>
          </a:p>
          <a:p>
            <a:pPr marL="0" marR="0">
              <a:lnSpc>
                <a:spcPct val="115000"/>
              </a:lnSpc>
              <a:spcBef>
                <a:spcPts val="0"/>
              </a:spcBef>
              <a:spcAft>
                <a:spcPts val="1200"/>
              </a:spcAft>
            </a:pPr>
            <a:endParaRPr lang="es-GT" sz="1200" noProof="0">
              <a:effectLst/>
              <a:latin typeface="Arial (Body)"/>
              <a:ea typeface="Calibri" panose="020F0502020204030204" pitchFamily="34" charset="0"/>
              <a:cs typeface="Arial" panose="020B0604020202020204" pitchFamily="34" charset="0"/>
            </a:endParaRPr>
          </a:p>
          <a:p>
            <a:pPr marL="171450" marR="0" indent="-171450">
              <a:lnSpc>
                <a:spcPct val="115000"/>
              </a:lnSpc>
              <a:spcBef>
                <a:spcPts val="0"/>
              </a:spcBef>
              <a:spcAft>
                <a:spcPts val="1200"/>
              </a:spcAft>
              <a:buFont typeface="Arial" panose="020B0604020202020204" pitchFamily="34" charset="0"/>
              <a:buChar char="•"/>
            </a:pPr>
            <a:r>
              <a:rPr lang="es-GT" sz="1200" b="1" u="sng" noProof="0">
                <a:effectLst/>
                <a:latin typeface="Arial (Body)"/>
                <a:ea typeface="Calibri" panose="020F0502020204030204" pitchFamily="34" charset="0"/>
                <a:cs typeface="Arial" panose="020B0604020202020204" pitchFamily="34" charset="0"/>
              </a:rPr>
              <a:t>Conceda </a:t>
            </a:r>
            <a:r>
              <a:rPr lang="es-GT" sz="1200" b="0" u="none" noProof="0">
                <a:effectLst/>
                <a:latin typeface="Arial (Body)"/>
                <a:ea typeface="Calibri" panose="020F0502020204030204" pitchFamily="34" charset="0"/>
                <a:cs typeface="Arial" panose="020B0604020202020204" pitchFamily="34" charset="0"/>
              </a:rPr>
              <a:t>10 minutos para discutir </a:t>
            </a:r>
            <a:r>
              <a:rPr lang="es-GT" sz="1200" noProof="0">
                <a:effectLst/>
                <a:latin typeface="Arial (Body)"/>
                <a:ea typeface="Calibri" panose="020F0502020204030204" pitchFamily="34" charset="0"/>
                <a:cs typeface="Arial" panose="020B0604020202020204" pitchFamily="34" charset="0"/>
              </a:rPr>
              <a:t>los resultados grupalmente antes de pasar a la siguiente diapositiva.</a:t>
            </a:r>
            <a:endParaRPr lang="es-GT" sz="1200" noProof="0">
              <a:effectLst/>
              <a:latin typeface="Arial (Body)"/>
              <a:ea typeface="Times New Roman" panose="02020603050405020304" pitchFamily="18"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pPr>
              <a:defRPr/>
            </a:pPr>
            <a:fld id="{743A8890-BACE-475F-A8B3-9202A2AC36D6}" type="slidenum">
              <a:rPr lang="en-US" altLang="en-US" smtClean="0"/>
              <a:t>11</a:t>
            </a:fld>
            <a:endParaRPr lang="en-US" altLang="en-US"/>
          </a:p>
        </p:txBody>
      </p:sp>
    </p:spTree>
    <p:extLst>
      <p:ext uri="{BB962C8B-B14F-4D97-AF65-F5344CB8AC3E}">
        <p14:creationId xmlns:p14="http://schemas.microsoft.com/office/powerpoint/2010/main" val="28265247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s-GT" sz="1200" b="1" i="0" noProof="0">
                <a:solidFill>
                  <a:srgbClr val="000000"/>
                </a:solidFill>
                <a:effectLst/>
                <a:latin typeface="Arial (Body)"/>
                <a:ea typeface="Calibri" panose="020F0502020204030204" pitchFamily="34" charset="0"/>
                <a:cs typeface="Calibri" panose="020F0502020204030204" pitchFamily="34" charset="0"/>
              </a:rPr>
              <a:t>Notas para el instructor:</a:t>
            </a:r>
          </a:p>
          <a:p>
            <a:pPr marL="0" marR="0">
              <a:spcBef>
                <a:spcPts val="1200"/>
              </a:spcBef>
              <a:spcAft>
                <a:spcPts val="600"/>
              </a:spcAft>
            </a:pPr>
            <a:endParaRPr lang="es-GT" sz="1200" b="1" noProof="0">
              <a:effectLst/>
              <a:latin typeface="Arial (Body)"/>
            </a:endParaRPr>
          </a:p>
          <a:p>
            <a:pPr marL="171450" marR="0" indent="-171450">
              <a:spcBef>
                <a:spcPts val="1200"/>
              </a:spcBef>
              <a:spcAft>
                <a:spcPts val="600"/>
              </a:spcAft>
              <a:buFont typeface="Wingdings" panose="05000000000000000000" pitchFamily="2" charset="2"/>
              <a:buChar char="v"/>
            </a:pPr>
            <a:r>
              <a:rPr lang="es-GT" sz="1200" b="1" noProof="0">
                <a:effectLst/>
                <a:latin typeface="Arial (Body)"/>
              </a:rPr>
              <a:t>Facilite una discusión interactiva en grupo planteando las siguientes preguntas:</a:t>
            </a:r>
            <a:endParaRPr lang="es-GT" sz="1200" b="1" u="none" noProof="0">
              <a:effectLst/>
              <a:latin typeface="Arial (Body)"/>
              <a:ea typeface="+mn-ea"/>
              <a:cs typeface="Arial" charset="0"/>
            </a:endParaRPr>
          </a:p>
          <a:p>
            <a:pPr marL="171450" marR="0" indent="-171450">
              <a:spcBef>
                <a:spcPts val="1200"/>
              </a:spcBef>
              <a:spcAft>
                <a:spcPts val="600"/>
              </a:spcAft>
              <a:buFont typeface="Wingdings" panose="05000000000000000000" pitchFamily="2" charset="2"/>
              <a:buChar char="v"/>
            </a:pPr>
            <a:endParaRPr lang="es-GT" sz="1200" b="1" u="none" noProof="0">
              <a:effectLst/>
              <a:latin typeface="Arial (Body)"/>
              <a:ea typeface="+mn-ea"/>
              <a:cs typeface="Arial" charset="0"/>
            </a:endParaRPr>
          </a:p>
          <a:p>
            <a:pPr marL="171450" marR="0" indent="-171450">
              <a:spcBef>
                <a:spcPts val="1200"/>
              </a:spcBef>
              <a:spcAft>
                <a:spcPts val="600"/>
              </a:spcAft>
              <a:buFont typeface="Arial" panose="020B0604020202020204" pitchFamily="34" charset="0"/>
              <a:buChar char="•"/>
            </a:pPr>
            <a:r>
              <a:rPr lang="es-GT" sz="1200" b="1" u="sng" noProof="0">
                <a:effectLst/>
                <a:latin typeface="Arial (Body)"/>
                <a:ea typeface="Times New Roman" panose="02020603050405020304" pitchFamily="18" charset="0"/>
                <a:cs typeface="Times New Roman" panose="02020603050405020304" pitchFamily="18" charset="0"/>
              </a:rPr>
              <a:t>Pregunta: </a:t>
            </a:r>
            <a:r>
              <a:rPr lang="es-GT" sz="1200" noProof="0">
                <a:effectLst/>
                <a:latin typeface="Arial (Body)"/>
                <a:ea typeface="Calibri" panose="020F0502020204030204" pitchFamily="34" charset="0"/>
                <a:cs typeface="Arial" panose="020B0604020202020204" pitchFamily="34" charset="0"/>
              </a:rPr>
              <a:t>¿Cuántos errores encontraron?</a:t>
            </a:r>
            <a:endParaRPr lang="es-GT" sz="1200" b="0" i="0" u="none" noProof="0">
              <a:effectLst/>
              <a:latin typeface="Arial (Body)"/>
              <a:ea typeface="Calibri" panose="020F0502020204030204" pitchFamily="34"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endParaRPr lang="es-GT" sz="1200" b="0" i="0" u="none" noProof="0">
              <a:effectLst/>
              <a:latin typeface="Arial (Body)"/>
              <a:ea typeface="Calibri" panose="020F0502020204030204" pitchFamily="34"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r>
              <a:rPr lang="es-GT" sz="1200" b="1" i="0" u="sng" noProof="0">
                <a:effectLst/>
                <a:latin typeface="Arial (Body)"/>
                <a:ea typeface="Calibri" panose="020F0502020204030204" pitchFamily="34" charset="0"/>
                <a:cs typeface="Arial" panose="020B0604020202020204" pitchFamily="34" charset="0"/>
              </a:rPr>
              <a:t>Permita </a:t>
            </a:r>
            <a:r>
              <a:rPr lang="es-GT" sz="1200" i="0" noProof="0">
                <a:effectLst/>
                <a:latin typeface="Arial (Body)"/>
                <a:ea typeface="Calibri" panose="020F0502020204030204" pitchFamily="34" charset="0"/>
                <a:cs typeface="Arial" panose="020B0604020202020204" pitchFamily="34" charset="0"/>
              </a:rPr>
              <a:t>que los participantes digan cuántos errores han encontrado. Cuente la unidad de sangre 824 la cual no tiene ningún resultado de laboratorio como un único error. </a:t>
            </a:r>
            <a:r>
              <a:rPr lang="es-GT" sz="1200" b="1" noProof="0">
                <a:effectLst/>
                <a:latin typeface="Arial (Body)"/>
                <a:ea typeface="Times New Roman" panose="02020603050405020304" pitchFamily="18" charset="0"/>
                <a:cs typeface="Times New Roman" panose="02020603050405020304" pitchFamily="18" charset="0"/>
              </a:rPr>
              <a:t>Respuesta: </a:t>
            </a:r>
            <a:r>
              <a:rPr lang="es-GT" sz="1200" i="1" noProof="0">
                <a:effectLst/>
                <a:latin typeface="Arial (Body)"/>
                <a:ea typeface="Calibri" panose="020F0502020204030204" pitchFamily="34" charset="0"/>
                <a:cs typeface="Arial" panose="020B0604020202020204" pitchFamily="34" charset="0"/>
              </a:rPr>
              <a:t>14.</a:t>
            </a:r>
            <a:endParaRPr lang="es-GT" sz="1200" b="0" i="1" u="none" noProof="0">
              <a:effectLst/>
              <a:latin typeface="Arial (Body)"/>
              <a:ea typeface="Calibri" panose="020F0502020204030204" pitchFamily="34"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endParaRPr lang="es-GT" sz="1200" b="0" i="1" u="none" noProof="0">
              <a:effectLst/>
              <a:latin typeface="Arial (Body)"/>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r>
              <a:rPr lang="es-GT" sz="1200" b="1" u="sng" noProof="0">
                <a:effectLst/>
                <a:latin typeface="Arial (Body)"/>
                <a:ea typeface="Times New Roman" panose="02020603050405020304" pitchFamily="18" charset="0"/>
                <a:cs typeface="Times New Roman" panose="02020603050405020304" pitchFamily="18" charset="0"/>
              </a:rPr>
              <a:t>Pregunta: </a:t>
            </a:r>
            <a:r>
              <a:rPr lang="es-GT" sz="1200" noProof="0">
                <a:effectLst/>
                <a:latin typeface="Arial (Body)"/>
                <a:ea typeface="Calibri" panose="020F0502020204030204" pitchFamily="34" charset="0"/>
                <a:cs typeface="Arial" panose="020B0604020202020204" pitchFamily="34" charset="0"/>
              </a:rPr>
              <a:t>¿Su compañero y usted encontraron los mismos errores, o ha habido algunos errores que uno de los dos han pasado por alto?</a:t>
            </a:r>
          </a:p>
          <a:p>
            <a:pPr marL="171450" marR="0" indent="-171450">
              <a:spcBef>
                <a:spcPts val="1200"/>
              </a:spcBef>
              <a:spcAft>
                <a:spcPts val="600"/>
              </a:spcAft>
              <a:buFont typeface="Arial" panose="020B0604020202020204" pitchFamily="34" charset="0"/>
              <a:buChar char="•"/>
            </a:pPr>
            <a:endParaRPr lang="es-GT" sz="1200" b="1" u="sng" noProof="0">
              <a:effectLst/>
              <a:latin typeface="Arial (Body)"/>
              <a:ea typeface="Times New Roman" panose="02020603050405020304" pitchFamily="18" charset="0"/>
              <a:cs typeface="Arial" panose="020B0604020202020204" pitchFamily="34" charset="0"/>
            </a:endParaRPr>
          </a:p>
          <a:p>
            <a:pPr marL="171450" marR="0" indent="-171450">
              <a:spcBef>
                <a:spcPts val="1200"/>
              </a:spcBef>
              <a:spcAft>
                <a:spcPts val="600"/>
              </a:spcAft>
              <a:buFont typeface="Arial" panose="020B0604020202020204" pitchFamily="34" charset="0"/>
              <a:buChar char="•"/>
            </a:pPr>
            <a:r>
              <a:rPr lang="es-GT" sz="1200" b="1" u="sng" noProof="0">
                <a:effectLst/>
                <a:latin typeface="Arial (Body)"/>
                <a:ea typeface="Times New Roman" panose="02020603050405020304" pitchFamily="18" charset="0"/>
                <a:cs typeface="Arial" panose="020B0604020202020204" pitchFamily="34" charset="0"/>
              </a:rPr>
              <a:t>Acuse recibo de la</a:t>
            </a:r>
            <a:r>
              <a:rPr lang="es-GT" sz="1200" noProof="0">
                <a:effectLst/>
                <a:latin typeface="Arial (Body)"/>
                <a:ea typeface="Times New Roman" panose="02020603050405020304" pitchFamily="18" charset="0"/>
                <a:cs typeface="Arial" panose="020B0604020202020204" pitchFamily="34" charset="0"/>
              </a:rPr>
              <a:t>(s) respuesta(s)</a:t>
            </a:r>
          </a:p>
          <a:p>
            <a:pPr marL="171450" marR="0" indent="-171450">
              <a:spcBef>
                <a:spcPts val="1200"/>
              </a:spcBef>
              <a:spcAft>
                <a:spcPts val="600"/>
              </a:spcAft>
              <a:buFont typeface="Arial" panose="020B0604020202020204" pitchFamily="34" charset="0"/>
              <a:buChar char="•"/>
            </a:pPr>
            <a:endParaRPr lang="es-GT" sz="1200" b="1" u="sng" noProof="0">
              <a:effectLst/>
              <a:latin typeface="Arial (Body)"/>
              <a:ea typeface="Times New Roman" panose="02020603050405020304" pitchFamily="18" charset="0"/>
              <a:cs typeface="Arial" panose="020B0604020202020204" pitchFamily="34" charset="0"/>
            </a:endParaRPr>
          </a:p>
          <a:p>
            <a:pPr marL="171450" marR="0" indent="-171450">
              <a:spcBef>
                <a:spcPts val="1200"/>
              </a:spcBef>
              <a:spcAft>
                <a:spcPts val="600"/>
              </a:spcAft>
              <a:buFont typeface="Arial" panose="020B0604020202020204" pitchFamily="34" charset="0"/>
              <a:buChar char="•"/>
            </a:pPr>
            <a:r>
              <a:rPr lang="es-GT" sz="1200" b="1" u="sng" noProof="0">
                <a:latin typeface="Arial (Body)"/>
                <a:ea typeface="Times New Roman" panose="02020603050405020304" pitchFamily="18" charset="0"/>
                <a:cs typeface="Times New Roman" panose="02020603050405020304" pitchFamily="18" charset="0"/>
              </a:rPr>
              <a:t>Diga: </a:t>
            </a:r>
            <a:r>
              <a:rPr lang="es-GT" sz="1200" b="0" noProof="0">
                <a:effectLst/>
                <a:latin typeface="Arial (Body)"/>
                <a:ea typeface="Calibri" panose="020F0502020204030204" pitchFamily="34" charset="0"/>
              </a:rPr>
              <a:t>Es mejor combinar las revisiones independientes de dos personas que utilizar los resultados de la revisión de una sola persona.</a:t>
            </a:r>
            <a:endParaRPr lang="es-GT" sz="1200" b="1" u="none" noProof="0">
              <a:effectLst/>
              <a:latin typeface="Arial (Body)"/>
              <a:ea typeface="+mn-ea"/>
              <a:cs typeface="Arial" charset="0"/>
            </a:endParaRPr>
          </a:p>
          <a:p>
            <a:pPr marL="171450" marR="0" indent="-171450">
              <a:spcBef>
                <a:spcPts val="1200"/>
              </a:spcBef>
              <a:spcAft>
                <a:spcPts val="600"/>
              </a:spcAft>
              <a:buFont typeface="Arial" panose="020B0604020202020204" pitchFamily="34" charset="0"/>
              <a:buChar char="•"/>
            </a:pPr>
            <a:endParaRPr lang="es-GT" sz="1200" b="1" u="none" noProof="0">
              <a:effectLst/>
              <a:latin typeface="Arial (Body)"/>
              <a:ea typeface="+mn-ea"/>
              <a:cs typeface="Arial" charset="0"/>
            </a:endParaRPr>
          </a:p>
          <a:p>
            <a:pPr marL="171450" marR="0" indent="-171450">
              <a:spcBef>
                <a:spcPts val="1200"/>
              </a:spcBef>
              <a:spcAft>
                <a:spcPts val="600"/>
              </a:spcAft>
              <a:buFont typeface="Arial" panose="020B0604020202020204" pitchFamily="34" charset="0"/>
              <a:buChar char="•"/>
            </a:pPr>
            <a:r>
              <a:rPr lang="es-GT" sz="1200" b="1" u="sng" noProof="0">
                <a:effectLst/>
                <a:latin typeface="Arial (Body)"/>
                <a:ea typeface="Times New Roman" panose="02020603050405020304" pitchFamily="18" charset="0"/>
                <a:cs typeface="Times New Roman" panose="02020603050405020304" pitchFamily="18" charset="0"/>
              </a:rPr>
              <a:t>Pregunte: </a:t>
            </a:r>
            <a:r>
              <a:rPr lang="es-GT" sz="1200" noProof="0">
                <a:effectLst/>
                <a:latin typeface="Arial (Body)"/>
                <a:ea typeface="Times New Roman" panose="02020603050405020304" pitchFamily="18" charset="0"/>
                <a:cs typeface="Times New Roman" panose="02020603050405020304" pitchFamily="18" charset="0"/>
              </a:rPr>
              <a:t>¿Hay errores en la columna 1? Si la respuesta es "Sí", </a:t>
            </a:r>
            <a:r>
              <a:rPr lang="es-GT" sz="1200" b="1" noProof="0">
                <a:effectLst/>
                <a:latin typeface="Arial (Body)"/>
                <a:ea typeface="Times New Roman" panose="02020603050405020304" pitchFamily="18" charset="0"/>
                <a:cs typeface="Times New Roman" panose="02020603050405020304" pitchFamily="18" charset="0"/>
              </a:rPr>
              <a:t>&lt;CLICK x 3&gt; </a:t>
            </a:r>
            <a:r>
              <a:rPr lang="es-GT" sz="1200" b="0" noProof="0">
                <a:effectLst/>
                <a:latin typeface="Arial (Body)"/>
                <a:ea typeface="Times New Roman" panose="02020603050405020304" pitchFamily="18" charset="0"/>
                <a:cs typeface="Times New Roman" panose="02020603050405020304" pitchFamily="18" charset="0"/>
              </a:rPr>
              <a:t>revise </a:t>
            </a:r>
            <a:r>
              <a:rPr lang="es-GT" sz="1200" noProof="0">
                <a:effectLst/>
                <a:latin typeface="Arial (Body)"/>
                <a:ea typeface="Times New Roman" panose="02020603050405020304" pitchFamily="18" charset="0"/>
                <a:cs typeface="Times New Roman" panose="02020603050405020304" pitchFamily="18" charset="0"/>
              </a:rPr>
              <a:t>y clasifique los errores.</a:t>
            </a:r>
          </a:p>
          <a:p>
            <a:pPr marL="171450" marR="0" indent="-171450">
              <a:spcBef>
                <a:spcPts val="1200"/>
              </a:spcBef>
              <a:spcAft>
                <a:spcPts val="600"/>
              </a:spcAft>
              <a:buFont typeface="Arial" panose="020B0604020202020204" pitchFamily="34" charset="0"/>
              <a:buChar char="•"/>
            </a:pPr>
            <a:endParaRPr lang="es-GT" sz="1200" b="1" u="sng" noProof="0">
              <a:effectLst/>
              <a:latin typeface="Arial (Body)"/>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r>
              <a:rPr lang="es-GT" sz="1200" b="1" u="sng" noProof="0">
                <a:effectLst/>
                <a:latin typeface="Arial (Body)"/>
                <a:ea typeface="Times New Roman" panose="02020603050405020304" pitchFamily="18" charset="0"/>
                <a:cs typeface="Times New Roman" panose="02020603050405020304" pitchFamily="18" charset="0"/>
              </a:rPr>
              <a:t>Pregunte: </a:t>
            </a:r>
            <a:r>
              <a:rPr lang="es-GT" sz="1200" noProof="0">
                <a:effectLst/>
                <a:latin typeface="Arial (Body)"/>
                <a:ea typeface="Times New Roman" panose="02020603050405020304" pitchFamily="18" charset="0"/>
                <a:cs typeface="Times New Roman" panose="02020603050405020304" pitchFamily="18" charset="0"/>
              </a:rPr>
              <a:t>¿Hay errores en la columna 2? Si la respuesta es "Sí", </a:t>
            </a:r>
            <a:r>
              <a:rPr lang="es-GT" sz="1200" b="1" noProof="0">
                <a:effectLst/>
                <a:latin typeface="Arial (Body)"/>
                <a:ea typeface="Times New Roman" panose="02020603050405020304" pitchFamily="18" charset="0"/>
                <a:cs typeface="Times New Roman" panose="02020603050405020304" pitchFamily="18" charset="0"/>
              </a:rPr>
              <a:t>&lt;CLICK x 3&gt; </a:t>
            </a:r>
            <a:r>
              <a:rPr lang="es-GT" sz="1200" b="0" u="none" noProof="0">
                <a:effectLst/>
                <a:latin typeface="Arial (Body)"/>
                <a:ea typeface="Times New Roman" panose="02020603050405020304" pitchFamily="18" charset="0"/>
                <a:cs typeface="Times New Roman" panose="02020603050405020304" pitchFamily="18" charset="0"/>
              </a:rPr>
              <a:t>revise </a:t>
            </a:r>
            <a:r>
              <a:rPr lang="es-GT" sz="1200" noProof="0">
                <a:effectLst/>
                <a:latin typeface="Arial (Body)"/>
                <a:ea typeface="Times New Roman" panose="02020603050405020304" pitchFamily="18" charset="0"/>
                <a:cs typeface="Times New Roman" panose="02020603050405020304" pitchFamily="18" charset="0"/>
              </a:rPr>
              <a:t>y clasifique los errores.</a:t>
            </a:r>
          </a:p>
          <a:p>
            <a:pPr marL="171450" marR="0" indent="-171450">
              <a:spcBef>
                <a:spcPts val="1200"/>
              </a:spcBef>
              <a:spcAft>
                <a:spcPts val="600"/>
              </a:spcAft>
              <a:buFont typeface="Arial" panose="020B0604020202020204" pitchFamily="34" charset="0"/>
              <a:buChar char="•"/>
            </a:pPr>
            <a:endParaRPr lang="es-GT" sz="1200" b="1" u="sng" noProof="0">
              <a:effectLst/>
              <a:latin typeface="Arial (Body)"/>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r>
              <a:rPr lang="es-GT" sz="1200" b="1" u="sng" noProof="0">
                <a:effectLst/>
                <a:latin typeface="Arial (Body)"/>
                <a:ea typeface="Times New Roman" panose="02020603050405020304" pitchFamily="18" charset="0"/>
                <a:cs typeface="Times New Roman" panose="02020603050405020304" pitchFamily="18" charset="0"/>
              </a:rPr>
              <a:t>Pregunte: </a:t>
            </a:r>
            <a:r>
              <a:rPr lang="es-GT" sz="1200" noProof="0">
                <a:effectLst/>
                <a:latin typeface="Arial (Body)"/>
                <a:ea typeface="Times New Roman" panose="02020603050405020304" pitchFamily="18" charset="0"/>
                <a:cs typeface="Times New Roman" panose="02020603050405020304" pitchFamily="18" charset="0"/>
              </a:rPr>
              <a:t>¿Hay errores en la columna 3? Si la respuesta es "Sí", </a:t>
            </a:r>
            <a:r>
              <a:rPr lang="es-GT" sz="1200" b="1" noProof="0">
                <a:effectLst/>
                <a:latin typeface="Arial (Body)"/>
                <a:ea typeface="Times New Roman" panose="02020603050405020304" pitchFamily="18" charset="0"/>
                <a:cs typeface="Times New Roman" panose="02020603050405020304" pitchFamily="18" charset="0"/>
              </a:rPr>
              <a:t>&lt;CLICK x 3&gt; </a:t>
            </a:r>
            <a:r>
              <a:rPr lang="es-GT" sz="1200" b="0" u="none" noProof="0">
                <a:effectLst/>
                <a:latin typeface="Arial (Body)"/>
                <a:ea typeface="Times New Roman" panose="02020603050405020304" pitchFamily="18" charset="0"/>
                <a:cs typeface="Times New Roman" panose="02020603050405020304" pitchFamily="18" charset="0"/>
              </a:rPr>
              <a:t>revise </a:t>
            </a:r>
            <a:r>
              <a:rPr lang="es-GT" sz="1200" noProof="0">
                <a:effectLst/>
                <a:latin typeface="Arial (Body)"/>
                <a:ea typeface="Times New Roman" panose="02020603050405020304" pitchFamily="18" charset="0"/>
                <a:cs typeface="Times New Roman" panose="02020603050405020304" pitchFamily="18" charset="0"/>
              </a:rPr>
              <a:t>y clasifique los errores. </a:t>
            </a:r>
          </a:p>
          <a:p>
            <a:pPr marL="171450" marR="0" indent="-171450">
              <a:spcBef>
                <a:spcPts val="1200"/>
              </a:spcBef>
              <a:spcAft>
                <a:spcPts val="600"/>
              </a:spcAft>
              <a:buFont typeface="Arial" panose="020B0604020202020204" pitchFamily="34" charset="0"/>
              <a:buChar char="•"/>
            </a:pPr>
            <a:endParaRPr lang="es-GT" sz="1200" b="1" u="sng" noProof="0">
              <a:effectLst/>
              <a:latin typeface="Arial (Body)"/>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r>
              <a:rPr lang="es-GT" sz="1200" b="1" u="sng" noProof="0">
                <a:effectLst/>
                <a:latin typeface="Arial (Body)"/>
                <a:ea typeface="Times New Roman" panose="02020603050405020304" pitchFamily="18" charset="0"/>
                <a:cs typeface="Times New Roman" panose="02020603050405020304" pitchFamily="18" charset="0"/>
              </a:rPr>
              <a:t>Pregunte: </a:t>
            </a:r>
            <a:r>
              <a:rPr lang="es-GT" sz="1200" noProof="0">
                <a:effectLst/>
                <a:latin typeface="Arial (Body)"/>
                <a:ea typeface="Times New Roman" panose="02020603050405020304" pitchFamily="18" charset="0"/>
                <a:cs typeface="Times New Roman" panose="02020603050405020304" pitchFamily="18" charset="0"/>
              </a:rPr>
              <a:t>¿Hay errores en la columna 4? Si la respuesta es "Sí", </a:t>
            </a:r>
            <a:r>
              <a:rPr lang="es-GT" sz="1200" b="1" noProof="0">
                <a:effectLst/>
                <a:latin typeface="Arial (Body)"/>
                <a:ea typeface="Times New Roman" panose="02020603050405020304" pitchFamily="18" charset="0"/>
                <a:cs typeface="Times New Roman" panose="02020603050405020304" pitchFamily="18" charset="0"/>
              </a:rPr>
              <a:t>&lt;CLICK&gt; </a:t>
            </a:r>
            <a:r>
              <a:rPr lang="es-GT" sz="1200" noProof="0">
                <a:effectLst/>
                <a:latin typeface="Arial (Body)"/>
                <a:ea typeface="Times New Roman" panose="02020603050405020304" pitchFamily="18" charset="0"/>
                <a:cs typeface="Times New Roman" panose="02020603050405020304" pitchFamily="18" charset="0"/>
              </a:rPr>
              <a:t>revise y clasifique los errores.</a:t>
            </a:r>
          </a:p>
          <a:p>
            <a:pPr marL="171450" marR="0" indent="-171450">
              <a:spcBef>
                <a:spcPts val="1200"/>
              </a:spcBef>
              <a:spcAft>
                <a:spcPts val="600"/>
              </a:spcAft>
              <a:buFont typeface="Arial" panose="020B0604020202020204" pitchFamily="34" charset="0"/>
              <a:buChar char="•"/>
            </a:pPr>
            <a:endParaRPr lang="es-GT" sz="1200" b="1" u="sng" noProof="0">
              <a:effectLst/>
              <a:latin typeface="Arial (Body)"/>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r>
              <a:rPr lang="es-GT" sz="1200" b="1" u="sng" noProof="0">
                <a:effectLst/>
                <a:latin typeface="Arial (Body)"/>
                <a:ea typeface="Times New Roman" panose="02020603050405020304" pitchFamily="18" charset="0"/>
                <a:cs typeface="Times New Roman" panose="02020603050405020304" pitchFamily="18" charset="0"/>
              </a:rPr>
              <a:t>Pregunte: </a:t>
            </a:r>
            <a:r>
              <a:rPr lang="es-GT" sz="1200" noProof="0">
                <a:effectLst/>
                <a:latin typeface="Arial (Body)"/>
                <a:ea typeface="Times New Roman" panose="02020603050405020304" pitchFamily="18" charset="0"/>
                <a:cs typeface="Times New Roman" panose="02020603050405020304" pitchFamily="18" charset="0"/>
              </a:rPr>
              <a:t>¿Hay errores en la columna 5? Si la respuesta es "Sí", </a:t>
            </a:r>
            <a:r>
              <a:rPr lang="es-GT" sz="1200" b="1" noProof="0">
                <a:effectLst/>
                <a:latin typeface="Arial (Body)"/>
                <a:ea typeface="Times New Roman" panose="02020603050405020304" pitchFamily="18" charset="0"/>
                <a:cs typeface="Times New Roman" panose="02020603050405020304" pitchFamily="18" charset="0"/>
              </a:rPr>
              <a:t>&lt;CLICK x 2&gt; </a:t>
            </a:r>
            <a:r>
              <a:rPr lang="es-GT" sz="1200" noProof="0">
                <a:effectLst/>
                <a:latin typeface="Arial (Body)"/>
                <a:ea typeface="Times New Roman" panose="02020603050405020304" pitchFamily="18" charset="0"/>
                <a:cs typeface="Times New Roman" panose="02020603050405020304" pitchFamily="18" charset="0"/>
              </a:rPr>
              <a:t>revise y clasifique los errores.</a:t>
            </a:r>
          </a:p>
          <a:p>
            <a:pPr marL="171450" marR="0" indent="-171450">
              <a:spcBef>
                <a:spcPts val="1200"/>
              </a:spcBef>
              <a:spcAft>
                <a:spcPts val="600"/>
              </a:spcAft>
              <a:buFont typeface="Arial" panose="020B0604020202020204" pitchFamily="34" charset="0"/>
              <a:buChar char="•"/>
            </a:pPr>
            <a:endParaRPr lang="es-GT" sz="1200" b="1" u="sng" noProof="0">
              <a:effectLst/>
              <a:latin typeface="Arial (Body)"/>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r>
              <a:rPr lang="es-GT" sz="1200" b="1" u="sng" noProof="0">
                <a:effectLst/>
                <a:latin typeface="Arial (Body)"/>
                <a:ea typeface="Times New Roman" panose="02020603050405020304" pitchFamily="18" charset="0"/>
                <a:cs typeface="Times New Roman" panose="02020603050405020304" pitchFamily="18" charset="0"/>
              </a:rPr>
              <a:t>Pregunte: </a:t>
            </a:r>
            <a:r>
              <a:rPr lang="es-GT" sz="1200" noProof="0">
                <a:effectLst/>
                <a:latin typeface="Arial (Body)"/>
                <a:ea typeface="Times New Roman" panose="02020603050405020304" pitchFamily="18" charset="0"/>
                <a:cs typeface="Times New Roman" panose="02020603050405020304" pitchFamily="18" charset="0"/>
              </a:rPr>
              <a:t>¿Hay errores en la columna 6? Si la respuesta es "Sí</a:t>
            </a:r>
            <a:r>
              <a:rPr lang="es-GT" sz="1200" b="1" noProof="0">
                <a:effectLst/>
                <a:latin typeface="Arial (Body)"/>
                <a:ea typeface="Times New Roman" panose="02020603050405020304" pitchFamily="18" charset="0"/>
                <a:cs typeface="Times New Roman" panose="02020603050405020304" pitchFamily="18" charset="0"/>
              </a:rPr>
              <a:t>"</a:t>
            </a:r>
            <a:r>
              <a:rPr lang="es-GT" sz="1200" noProof="0">
                <a:effectLst/>
                <a:latin typeface="Arial (Body)"/>
                <a:ea typeface="Times New Roman" panose="02020603050405020304" pitchFamily="18" charset="0"/>
                <a:cs typeface="Times New Roman" panose="02020603050405020304" pitchFamily="18" charset="0"/>
              </a:rPr>
              <a:t>,</a:t>
            </a:r>
            <a:r>
              <a:rPr lang="es-GT" sz="1200" b="1" noProof="0">
                <a:effectLst/>
                <a:latin typeface="Arial (Body)"/>
                <a:ea typeface="Times New Roman" panose="02020603050405020304" pitchFamily="18" charset="0"/>
                <a:cs typeface="Times New Roman" panose="02020603050405020304" pitchFamily="18" charset="0"/>
              </a:rPr>
              <a:t> &lt;CLICK&gt; </a:t>
            </a:r>
            <a:r>
              <a:rPr lang="es-GT" sz="1200" noProof="0">
                <a:effectLst/>
                <a:latin typeface="Arial (Body)"/>
                <a:ea typeface="Times New Roman" panose="02020603050405020304" pitchFamily="18" charset="0"/>
                <a:cs typeface="Times New Roman" panose="02020603050405020304" pitchFamily="18" charset="0"/>
              </a:rPr>
              <a:t>revise y clasifique los errores</a:t>
            </a:r>
          </a:p>
          <a:p>
            <a:pPr marL="171450" marR="0" indent="-171450">
              <a:spcBef>
                <a:spcPts val="1200"/>
              </a:spcBef>
              <a:spcAft>
                <a:spcPts val="600"/>
              </a:spcAft>
              <a:buFont typeface="Arial" panose="020B0604020202020204" pitchFamily="34" charset="0"/>
              <a:buChar char="•"/>
            </a:pPr>
            <a:endParaRPr lang="es-GT" sz="1200" b="0" u="none" noProof="0">
              <a:effectLst/>
              <a:latin typeface="Arial (Body)"/>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r>
              <a:rPr lang="es-GT" sz="1200" b="1" u="sng" noProof="0">
                <a:effectLst/>
                <a:latin typeface="Arial (Body)"/>
                <a:ea typeface="Times New Roman" panose="02020603050405020304" pitchFamily="18" charset="0"/>
                <a:cs typeface="Times New Roman" panose="02020603050405020304" pitchFamily="18" charset="0"/>
              </a:rPr>
              <a:t>Pregunte: </a:t>
            </a:r>
            <a:r>
              <a:rPr lang="es-GT" sz="1200" noProof="0">
                <a:effectLst/>
                <a:latin typeface="Arial (Body)"/>
                <a:ea typeface="Times New Roman" panose="02020603050405020304" pitchFamily="18" charset="0"/>
                <a:cs typeface="Times New Roman" panose="02020603050405020304" pitchFamily="18" charset="0"/>
              </a:rPr>
              <a:t>¿Hay errores en la columna 7? Si la respuesta es "Sí</a:t>
            </a:r>
            <a:r>
              <a:rPr lang="es-GT" sz="1200" b="1" noProof="0">
                <a:effectLst/>
                <a:latin typeface="Arial (Body)"/>
                <a:ea typeface="Times New Roman" panose="02020603050405020304" pitchFamily="18" charset="0"/>
                <a:cs typeface="Times New Roman" panose="02020603050405020304" pitchFamily="18" charset="0"/>
              </a:rPr>
              <a:t>"</a:t>
            </a:r>
            <a:r>
              <a:rPr lang="es-GT" sz="1200" noProof="0">
                <a:effectLst/>
                <a:latin typeface="Arial (Body)"/>
                <a:ea typeface="Times New Roman" panose="02020603050405020304" pitchFamily="18" charset="0"/>
                <a:cs typeface="Times New Roman" panose="02020603050405020304" pitchFamily="18" charset="0"/>
              </a:rPr>
              <a:t>,</a:t>
            </a:r>
            <a:r>
              <a:rPr lang="es-GT" sz="1200" b="1" noProof="0">
                <a:effectLst/>
                <a:latin typeface="Arial (Body)"/>
                <a:ea typeface="Times New Roman" panose="02020603050405020304" pitchFamily="18" charset="0"/>
                <a:cs typeface="Times New Roman" panose="02020603050405020304" pitchFamily="18" charset="0"/>
              </a:rPr>
              <a:t> &lt;CLICK&gt; </a:t>
            </a:r>
            <a:r>
              <a:rPr lang="es-GT" sz="1200" noProof="0">
                <a:effectLst/>
                <a:latin typeface="Arial (Body)"/>
                <a:ea typeface="Times New Roman" panose="02020603050405020304" pitchFamily="18" charset="0"/>
                <a:cs typeface="Times New Roman" panose="02020603050405020304" pitchFamily="18" charset="0"/>
              </a:rPr>
              <a:t>revise y clasifique los errores</a:t>
            </a:r>
            <a:endParaRPr lang="es-GT" sz="1200" b="0" u="none" noProof="0">
              <a:effectLst/>
              <a:latin typeface="Arial (Body)"/>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endParaRPr lang="es-GT" sz="1200" b="0" u="none" noProof="0">
              <a:effectLst/>
              <a:latin typeface="Arial (Body)"/>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r>
              <a:rPr lang="es-GT" sz="1200" b="1" u="sng" noProof="0">
                <a:effectLst/>
                <a:latin typeface="Arial (Body)"/>
                <a:ea typeface="Times New Roman" panose="02020603050405020304" pitchFamily="18" charset="0"/>
                <a:cs typeface="Times New Roman" panose="02020603050405020304" pitchFamily="18" charset="0"/>
              </a:rPr>
              <a:t>Pregunte: </a:t>
            </a:r>
            <a:r>
              <a:rPr lang="es-GT" sz="1200" noProof="0">
                <a:effectLst/>
                <a:latin typeface="Arial (Body)"/>
                <a:ea typeface="Times New Roman" panose="02020603050405020304" pitchFamily="18" charset="0"/>
                <a:cs typeface="Times New Roman" panose="02020603050405020304" pitchFamily="18" charset="0"/>
              </a:rPr>
              <a:t>¿Hay errores en la columna 8? Si la respuesta es "Sí", </a:t>
            </a:r>
            <a:r>
              <a:rPr lang="es-GT" sz="1200" b="1" noProof="0">
                <a:effectLst/>
                <a:latin typeface="Arial (Body)"/>
                <a:ea typeface="Times New Roman" panose="02020603050405020304" pitchFamily="18" charset="0"/>
                <a:cs typeface="Times New Roman" panose="02020603050405020304" pitchFamily="18" charset="0"/>
              </a:rPr>
              <a:t>&lt;CLICK x 2&gt; </a:t>
            </a:r>
            <a:r>
              <a:rPr lang="es-GT" sz="1200" noProof="0">
                <a:effectLst/>
                <a:latin typeface="Arial (Body)"/>
                <a:ea typeface="Times New Roman" panose="02020603050405020304" pitchFamily="18" charset="0"/>
                <a:cs typeface="Times New Roman" panose="02020603050405020304" pitchFamily="18" charset="0"/>
              </a:rPr>
              <a:t>revise y clasifique los errores.</a:t>
            </a:r>
          </a:p>
          <a:p>
            <a:pPr marL="171450" marR="0" indent="-171450">
              <a:spcBef>
                <a:spcPts val="1200"/>
              </a:spcBef>
              <a:spcAft>
                <a:spcPts val="600"/>
              </a:spcAft>
              <a:buFont typeface="Arial" panose="020B0604020202020204" pitchFamily="34" charset="0"/>
              <a:buChar char="•"/>
            </a:pPr>
            <a:endParaRPr lang="es-GT" sz="1200" b="1" u="sng" noProof="0">
              <a:effectLst/>
              <a:latin typeface="Arial (Body)"/>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r>
              <a:rPr lang="es-GT" sz="1200" b="1" u="sng" noProof="0">
                <a:effectLst/>
                <a:latin typeface="Arial (Body)"/>
                <a:ea typeface="Times New Roman" panose="02020603050405020304" pitchFamily="18" charset="0"/>
                <a:cs typeface="Times New Roman" panose="02020603050405020304" pitchFamily="18" charset="0"/>
              </a:rPr>
              <a:t>Pregunta: </a:t>
            </a:r>
            <a:r>
              <a:rPr lang="es-GT" sz="1200" noProof="0">
                <a:effectLst/>
                <a:latin typeface="Arial (Body)"/>
                <a:ea typeface="Times New Roman" panose="02020603050405020304" pitchFamily="18" charset="0"/>
                <a:cs typeface="Arial" panose="020B0604020202020204" pitchFamily="34" charset="0"/>
              </a:rPr>
              <a:t>¿Es posible que el salto en el número de registro de 821 a 823 no sea un error? </a:t>
            </a:r>
            <a:r>
              <a:rPr lang="es-GT" sz="1200" b="1" noProof="0">
                <a:effectLst/>
                <a:latin typeface="Arial (Body)"/>
                <a:ea typeface="Times New Roman" panose="02020603050405020304" pitchFamily="18" charset="0"/>
                <a:cs typeface="Arial" panose="020B0604020202020204" pitchFamily="34" charset="0"/>
              </a:rPr>
              <a:t>Respuesta: </a:t>
            </a:r>
            <a:r>
              <a:rPr lang="es-GT" sz="1200" i="1" noProof="0">
                <a:effectLst/>
                <a:latin typeface="Arial (Body)"/>
                <a:ea typeface="Times New Roman" panose="02020603050405020304" pitchFamily="18" charset="0"/>
                <a:cs typeface="Arial" panose="020B0604020202020204" pitchFamily="34" charset="0"/>
              </a:rPr>
              <a:t>Sí. El registro podría haberse borrado porque los datos no eran utilizables. Por ejemplo, un </a:t>
            </a:r>
            <a:r>
              <a:rPr lang="es-GT" sz="1200" i="1" noProof="0">
                <a:effectLst/>
                <a:latin typeface="Arial (Body)"/>
                <a:ea typeface="Times New Roman" panose="02020603050405020304" pitchFamily="18" charset="0"/>
                <a:cs typeface="Times New Roman" panose="02020603050405020304" pitchFamily="18" charset="0"/>
              </a:rPr>
              <a:t>donante acudió al banco de sangre. Tras cumplir los criterios de selección de donantes y recibir el número de identificación 822, por cualquier motivo no se completó el proceso de donación.</a:t>
            </a:r>
          </a:p>
          <a:p>
            <a:pPr marL="171450" marR="0" indent="-171450">
              <a:spcBef>
                <a:spcPts val="1200"/>
              </a:spcBef>
              <a:spcAft>
                <a:spcPts val="600"/>
              </a:spcAft>
              <a:buFont typeface="Arial" panose="020B0604020202020204" pitchFamily="34" charset="0"/>
              <a:buChar char="•"/>
            </a:pPr>
            <a:endParaRPr lang="es-GT" sz="1200" b="1" i="1" u="sng" noProof="0">
              <a:effectLst/>
              <a:latin typeface="Arial (Body)"/>
              <a:ea typeface="Times New Roman" panose="02020603050405020304" pitchFamily="18" charset="0"/>
              <a:cs typeface="Times New Roman" panose="02020603050405020304" pitchFamily="18" charset="0"/>
            </a:endParaRPr>
          </a:p>
          <a:p>
            <a:pPr marL="171450" marR="0" indent="-171450">
              <a:spcBef>
                <a:spcPts val="1200"/>
              </a:spcBef>
              <a:spcAft>
                <a:spcPts val="600"/>
              </a:spcAft>
              <a:buFont typeface="Arial" panose="020B0604020202020204" pitchFamily="34" charset="0"/>
              <a:buChar char="•"/>
            </a:pPr>
            <a:r>
              <a:rPr lang="es-GT" sz="1200" b="1" i="0" u="sng" noProof="0">
                <a:effectLst/>
                <a:latin typeface="Arial (Body)"/>
                <a:ea typeface="Times New Roman" panose="02020603050405020304" pitchFamily="18" charset="0"/>
                <a:cs typeface="Times New Roman" panose="02020603050405020304" pitchFamily="18" charset="0"/>
              </a:rPr>
              <a:t>Resuma diciendo: </a:t>
            </a:r>
            <a:r>
              <a:rPr lang="es-GT" sz="1200" noProof="0">
                <a:effectLst/>
                <a:latin typeface="Arial (Body)"/>
                <a:ea typeface="Times New Roman" panose="02020603050405020304" pitchFamily="18" charset="0"/>
                <a:cs typeface="Arial" panose="020B0604020202020204" pitchFamily="34" charset="0"/>
              </a:rPr>
              <a:t>La mejor manera de minimizar los esfuerzos de limpieza de datos es introducirlos correctamente la primera vez.</a:t>
            </a:r>
            <a:endParaRPr lang="es-GT" sz="1200" noProof="0">
              <a:effectLst/>
              <a:latin typeface="Arial (Body)"/>
              <a:ea typeface="Times New Roman" panose="02020603050405020304" pitchFamily="18"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pPr>
              <a:defRPr/>
            </a:pPr>
            <a:fld id="{743A8890-BACE-475F-A8B3-9202A2AC36D6}" type="slidenum">
              <a:rPr lang="en-US" altLang="en-US" smtClean="0"/>
              <a:t>12</a:t>
            </a:fld>
            <a:endParaRPr lang="en-US" altLang="en-US"/>
          </a:p>
        </p:txBody>
      </p:sp>
    </p:spTree>
    <p:extLst>
      <p:ext uri="{BB962C8B-B14F-4D97-AF65-F5344CB8AC3E}">
        <p14:creationId xmlns:p14="http://schemas.microsoft.com/office/powerpoint/2010/main" val="36846400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r>
              <a:rPr lang="es-GT" sz="1200" b="1" noProof="0">
                <a:latin typeface="Arial (Body)"/>
              </a:rPr>
              <a:t>Notas para el instructor: </a:t>
            </a:r>
          </a:p>
          <a:p>
            <a:pPr marL="0" marR="0" indent="0">
              <a:lnSpc>
                <a:spcPct val="115000"/>
              </a:lnSpc>
              <a:spcBef>
                <a:spcPts val="0"/>
              </a:spcBef>
              <a:spcAft>
                <a:spcPts val="600"/>
              </a:spcAft>
              <a:buFont typeface="Arial" panose="020B0604020202020204" pitchFamily="34" charset="0"/>
              <a:buNone/>
            </a:pPr>
            <a:endParaRPr lang="es-GT" sz="1200" b="1" i="0" u="none" strike="noStrike" cap="none" noProof="0">
              <a:solidFill>
                <a:schemeClr val="tx1"/>
              </a:solidFill>
              <a:effectLst/>
              <a:latin typeface="Arial (Body)"/>
              <a:ea typeface="Calibri"/>
              <a:cs typeface="Times New Roman" panose="02020603050405020304" pitchFamily="18" charset="0"/>
              <a:sym typeface="Calibri"/>
            </a:endParaRPr>
          </a:p>
          <a:p>
            <a:pPr marL="171450" marR="0" indent="-171450">
              <a:lnSpc>
                <a:spcPct val="115000"/>
              </a:lnSpc>
              <a:spcBef>
                <a:spcPts val="0"/>
              </a:spcBef>
              <a:spcAft>
                <a:spcPts val="600"/>
              </a:spcAft>
              <a:buFont typeface="Arial" panose="020B0604020202020204" pitchFamily="34" charset="0"/>
              <a:buChar char="•"/>
            </a:pPr>
            <a:r>
              <a:rPr lang="es-GT" sz="1200" b="1" i="0" u="sng" strike="noStrike" cap="none" noProof="0">
                <a:solidFill>
                  <a:srgbClr val="000000"/>
                </a:solidFill>
                <a:latin typeface="Arial (Body)"/>
                <a:ea typeface="Calibri"/>
                <a:cs typeface="Calibri"/>
                <a:sym typeface="Calibri"/>
              </a:rPr>
              <a:t>Diga</a:t>
            </a:r>
            <a:r>
              <a:rPr lang="es-GT" sz="1200" b="1" i="0" u="none" strike="noStrike" cap="none" noProof="0">
                <a:solidFill>
                  <a:srgbClr val="000000"/>
                </a:solidFill>
                <a:latin typeface="Arial (Body)"/>
                <a:ea typeface="Calibri"/>
                <a:cs typeface="Calibri"/>
                <a:sym typeface="Calibri"/>
              </a:rPr>
              <a:t>: </a:t>
            </a:r>
            <a:r>
              <a:rPr lang="es-GT" sz="1200" b="0" noProof="0">
                <a:effectLst/>
                <a:latin typeface="Arial (Body)"/>
                <a:ea typeface="Times New Roman" panose="02020603050405020304" pitchFamily="18" charset="0"/>
                <a:cs typeface="Times New Roman" panose="02020603050405020304" pitchFamily="18" charset="0"/>
              </a:rPr>
              <a:t>Los problemas de calidad de los datos pueden deberse a muchas causas. Durante la colecta de datos, los problemas de calidad pueden deberse a factores como los siguientes: </a:t>
            </a:r>
            <a:endParaRPr lang="es-GT" sz="1200" b="0" i="0" u="none" noProof="0">
              <a:effectLst/>
              <a:latin typeface="Arial (Body)"/>
              <a:ea typeface="Times New Roman" panose="02020603050405020304" pitchFamily="18" charset="0"/>
              <a:cs typeface="Times New Roman" panose="02020603050405020304" pitchFamily="18" charset="0"/>
            </a:endParaRPr>
          </a:p>
          <a:p>
            <a:pPr marL="171450" marR="0" indent="-171450">
              <a:lnSpc>
                <a:spcPct val="115000"/>
              </a:lnSpc>
              <a:spcBef>
                <a:spcPts val="0"/>
              </a:spcBef>
              <a:spcAft>
                <a:spcPts val="600"/>
              </a:spcAft>
              <a:buFont typeface="Arial" panose="020B0604020202020204" pitchFamily="34" charset="0"/>
              <a:buChar char="•"/>
            </a:pPr>
            <a:endParaRPr lang="es-GT" sz="1200" b="0" i="0" u="none" noProof="0">
              <a:effectLst/>
              <a:latin typeface="Arial (Body)"/>
              <a:ea typeface="Calibri" panose="020F0502020204030204" pitchFamily="34" charset="0"/>
              <a:cs typeface="Times New Roman" panose="02020603050405020304" pitchFamily="18" charset="0"/>
            </a:endParaRPr>
          </a:p>
          <a:p>
            <a:pPr marL="171450" marR="0" indent="-171450">
              <a:lnSpc>
                <a:spcPct val="115000"/>
              </a:lnSpc>
              <a:spcBef>
                <a:spcPts val="0"/>
              </a:spcBef>
              <a:spcAft>
                <a:spcPts val="600"/>
              </a:spcAft>
              <a:buFont typeface="Arial" panose="020B0604020202020204" pitchFamily="34" charset="0"/>
              <a:buChar char="•"/>
            </a:pPr>
            <a:r>
              <a:rPr lang="es-GT" sz="1200" b="1" i="0" u="sng" noProof="0">
                <a:effectLst/>
                <a:latin typeface="Arial (Body)"/>
                <a:ea typeface="Calibri" panose="020F0502020204030204" pitchFamily="34" charset="0"/>
                <a:cs typeface="Arial" panose="020B0604020202020204" pitchFamily="34" charset="0"/>
              </a:rPr>
              <a:t>Lea</a:t>
            </a:r>
            <a:r>
              <a:rPr lang="es-GT" sz="1200" b="0" i="0" noProof="0">
                <a:effectLst/>
                <a:latin typeface="Arial (Body)"/>
                <a:ea typeface="Calibri" panose="020F0502020204030204" pitchFamily="34" charset="0"/>
                <a:cs typeface="Arial" panose="020B0604020202020204" pitchFamily="34" charset="0"/>
              </a:rPr>
              <a:t> la lista de viñetas. </a:t>
            </a:r>
            <a:r>
              <a:rPr lang="es-GT" sz="1200" b="1" noProof="0">
                <a:effectLst/>
                <a:latin typeface="Arial (Body)"/>
                <a:ea typeface="Calibri" panose="020F0502020204030204" pitchFamily="34" charset="0"/>
                <a:cs typeface="Arial" panose="020B0604020202020204" pitchFamily="34" charset="0"/>
              </a:rPr>
              <a:t>&lt;CLICK&gt;</a:t>
            </a:r>
          </a:p>
          <a:p>
            <a:pPr marL="171450" marR="0" indent="-171450">
              <a:lnSpc>
                <a:spcPct val="115000"/>
              </a:lnSpc>
              <a:spcBef>
                <a:spcPts val="0"/>
              </a:spcBef>
              <a:spcAft>
                <a:spcPts val="600"/>
              </a:spcAft>
              <a:buFont typeface="Arial" panose="020B0604020202020204" pitchFamily="34" charset="0"/>
              <a:buChar char="•"/>
            </a:pPr>
            <a:endParaRPr lang="es-GT" sz="1200" b="1" i="0" u="sng" strike="noStrike" cap="none" noProof="0">
              <a:solidFill>
                <a:srgbClr val="000000"/>
              </a:solidFill>
              <a:effectLst/>
              <a:latin typeface="Arial (Body)"/>
              <a:ea typeface="Calibri"/>
              <a:cs typeface="Arial" panose="020B0604020202020204" pitchFamily="34" charset="0"/>
              <a:sym typeface="Calibri"/>
            </a:endParaRPr>
          </a:p>
          <a:p>
            <a:pPr marL="171450" marR="0" indent="-171450">
              <a:lnSpc>
                <a:spcPct val="115000"/>
              </a:lnSpc>
              <a:spcBef>
                <a:spcPts val="0"/>
              </a:spcBef>
              <a:spcAft>
                <a:spcPts val="600"/>
              </a:spcAft>
              <a:buFont typeface="Arial" panose="020B0604020202020204" pitchFamily="34" charset="0"/>
              <a:buChar char="•"/>
            </a:pPr>
            <a:r>
              <a:rPr lang="es-GT" sz="1200" b="1" i="0" u="sng" strike="noStrike" cap="none" noProof="0">
                <a:solidFill>
                  <a:srgbClr val="000000"/>
                </a:solidFill>
                <a:latin typeface="Arial (Body)"/>
                <a:ea typeface="Calibri"/>
                <a:cs typeface="Calibri"/>
                <a:sym typeface="Calibri"/>
              </a:rPr>
              <a:t>Diga: </a:t>
            </a:r>
            <a:r>
              <a:rPr lang="es-GT" sz="1200" noProof="0">
                <a:effectLst/>
                <a:latin typeface="Arial (Body)"/>
                <a:ea typeface="Calibri" panose="020F0502020204030204" pitchFamily="34" charset="0"/>
                <a:cs typeface="Arial" panose="020B0604020202020204" pitchFamily="34" charset="0"/>
              </a:rPr>
              <a:t>También pueden producirse errores durante el ingreso, la gestión y el análisis de los datos. Algunas razones incluyen..</a:t>
            </a:r>
          </a:p>
          <a:p>
            <a:pPr marL="171450" marR="0" indent="-171450">
              <a:lnSpc>
                <a:spcPct val="115000"/>
              </a:lnSpc>
              <a:spcBef>
                <a:spcPts val="0"/>
              </a:spcBef>
              <a:spcAft>
                <a:spcPts val="600"/>
              </a:spcAft>
              <a:buFont typeface="Arial" panose="020B0604020202020204" pitchFamily="34" charset="0"/>
              <a:buChar char="•"/>
            </a:pPr>
            <a:endParaRPr lang="es-GT" sz="1200" b="1" i="0" u="sng" noProof="0">
              <a:effectLst/>
              <a:latin typeface="Arial (Body)"/>
              <a:ea typeface="Calibri" panose="020F0502020204030204" pitchFamily="34" charset="0"/>
              <a:cs typeface="Arial" panose="020B0604020202020204" pitchFamily="34" charset="0"/>
            </a:endParaRPr>
          </a:p>
          <a:p>
            <a:pPr marL="171450" marR="0" indent="-171450">
              <a:lnSpc>
                <a:spcPct val="115000"/>
              </a:lnSpc>
              <a:spcBef>
                <a:spcPts val="0"/>
              </a:spcBef>
              <a:spcAft>
                <a:spcPts val="600"/>
              </a:spcAft>
              <a:buFont typeface="Arial" panose="020B0604020202020204" pitchFamily="34" charset="0"/>
              <a:buChar char="•"/>
            </a:pPr>
            <a:r>
              <a:rPr lang="es-GT" sz="1200" b="1" i="0" u="sng" noProof="0">
                <a:effectLst/>
                <a:latin typeface="Arial (Body)"/>
                <a:ea typeface="Calibri" panose="020F0502020204030204" pitchFamily="34" charset="0"/>
                <a:cs typeface="Arial" panose="020B0604020202020204" pitchFamily="34" charset="0"/>
              </a:rPr>
              <a:t>Lea </a:t>
            </a:r>
            <a:r>
              <a:rPr lang="es-GT" sz="1200" b="0" i="0" noProof="0">
                <a:effectLst/>
                <a:latin typeface="Arial (Body)"/>
                <a:ea typeface="Calibri" panose="020F0502020204030204" pitchFamily="34" charset="0"/>
                <a:cs typeface="Arial" panose="020B0604020202020204" pitchFamily="34" charset="0"/>
              </a:rPr>
              <a:t>la lista de viñetas.</a:t>
            </a:r>
            <a:endParaRPr lang="es-GT" sz="1200" b="0" i="0" u="none" noProof="0">
              <a:effectLst/>
              <a:latin typeface="Arial (Body)"/>
              <a:ea typeface="Calibri" panose="020F0502020204030204" pitchFamily="34" charset="0"/>
              <a:cs typeface="Arial" panose="020B0604020202020204" pitchFamily="34" charset="0"/>
            </a:endParaRPr>
          </a:p>
          <a:p>
            <a:pPr marL="171450" marR="0" indent="-171450">
              <a:lnSpc>
                <a:spcPct val="115000"/>
              </a:lnSpc>
              <a:spcBef>
                <a:spcPts val="0"/>
              </a:spcBef>
              <a:spcAft>
                <a:spcPts val="600"/>
              </a:spcAft>
              <a:buFont typeface="Arial" panose="020B0604020202020204" pitchFamily="34" charset="0"/>
              <a:buChar char="•"/>
            </a:pPr>
            <a:endParaRPr lang="es-GT" sz="1200" b="0" i="0" u="none" noProof="0">
              <a:effectLst/>
              <a:latin typeface="Arial (Body)"/>
              <a:cs typeface="Arial" panose="020B0604020202020204" pitchFamily="34" charset="0"/>
            </a:endParaRPr>
          </a:p>
          <a:p>
            <a:pPr marL="171450" marR="0" indent="-171450">
              <a:lnSpc>
                <a:spcPct val="115000"/>
              </a:lnSpc>
              <a:spcBef>
                <a:spcPts val="0"/>
              </a:spcBef>
              <a:spcAft>
                <a:spcPts val="600"/>
              </a:spcAft>
              <a:buFont typeface="Arial" panose="020B0604020202020204" pitchFamily="34" charset="0"/>
              <a:buChar char="•"/>
            </a:pPr>
            <a:r>
              <a:rPr lang="es-GT" sz="1200" b="1" u="sng" noProof="0">
                <a:latin typeface="Arial (Body)"/>
              </a:rPr>
              <a:t>Resuma </a:t>
            </a:r>
            <a:r>
              <a:rPr lang="es-GT" sz="1200" noProof="0">
                <a:latin typeface="Arial (Body)"/>
              </a:rPr>
              <a:t>diciendo: Y esto es sólo una lista parcial!</a:t>
            </a:r>
          </a:p>
        </p:txBody>
      </p:sp>
      <p:sp>
        <p:nvSpPr>
          <p:cNvPr id="4" name="Slide Number Placeholder 3"/>
          <p:cNvSpPr>
            <a:spLocks noGrp="1"/>
          </p:cNvSpPr>
          <p:nvPr>
            <p:ph type="sldNum" sz="quarter" idx="5"/>
          </p:nvPr>
        </p:nvSpPr>
        <p:spPr/>
        <p:txBody>
          <a:bodyPr/>
          <a:lstStyle/>
          <a:p>
            <a:pPr>
              <a:defRPr/>
            </a:pPr>
            <a:fld id="{743A8890-BACE-475F-A8B3-9202A2AC36D6}" type="slidenum">
              <a:rPr lang="en-US" altLang="en-US" smtClean="0"/>
              <a:t>13</a:t>
            </a:fld>
            <a:endParaRPr lang="en-US" altLang="en-US"/>
          </a:p>
        </p:txBody>
      </p:sp>
    </p:spTree>
    <p:extLst>
      <p:ext uri="{BB962C8B-B14F-4D97-AF65-F5344CB8AC3E}">
        <p14:creationId xmlns:p14="http://schemas.microsoft.com/office/powerpoint/2010/main" val="40212807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r>
              <a:rPr lang="es-GT" sz="1200" b="1" noProof="0">
                <a:latin typeface="Arial (Body)"/>
              </a:rPr>
              <a:t>Notas para el instructor: </a:t>
            </a:r>
          </a:p>
          <a:p>
            <a:pPr marL="171450" marR="0" indent="-171450">
              <a:lnSpc>
                <a:spcPct val="115000"/>
              </a:lnSpc>
              <a:spcBef>
                <a:spcPts val="1200"/>
              </a:spcBef>
              <a:spcAft>
                <a:spcPts val="600"/>
              </a:spcAft>
              <a:buFont typeface="Arial" panose="020B0604020202020204" pitchFamily="34" charset="0"/>
              <a:buChar char="•"/>
            </a:pPr>
            <a:endParaRPr lang="es-GT" sz="1200" b="0" i="0" u="none" strike="noStrike" cap="none" noProof="0">
              <a:solidFill>
                <a:schemeClr val="tx1"/>
              </a:solidFill>
              <a:effectLst/>
              <a:latin typeface="Arial (Body)"/>
              <a:ea typeface="Calibri"/>
              <a:cs typeface="Arial" panose="020B0604020202020204" pitchFamily="34" charset="0"/>
              <a:sym typeface="Calibri"/>
            </a:endParaRPr>
          </a:p>
          <a:p>
            <a:pPr marL="171450" marR="0" indent="-171450">
              <a:lnSpc>
                <a:spcPct val="115000"/>
              </a:lnSpc>
              <a:spcBef>
                <a:spcPts val="1200"/>
              </a:spcBef>
              <a:spcAft>
                <a:spcPts val="600"/>
              </a:spcAft>
              <a:buFont typeface="Arial" panose="020B0604020202020204" pitchFamily="34" charset="0"/>
              <a:buChar char="•"/>
            </a:pPr>
            <a:r>
              <a:rPr lang="es-GT" sz="1200" b="1" i="0" u="sng" strike="noStrike" cap="none" noProof="0">
                <a:solidFill>
                  <a:srgbClr val="000000"/>
                </a:solidFill>
                <a:latin typeface="Arial (Body)"/>
                <a:ea typeface="Calibri"/>
                <a:cs typeface="Calibri"/>
                <a:sym typeface="Calibri"/>
              </a:rPr>
              <a:t>Diga: </a:t>
            </a:r>
            <a:r>
              <a:rPr lang="es-GT" sz="1200" noProof="0">
                <a:effectLst/>
                <a:latin typeface="Arial (Body)"/>
                <a:ea typeface="Times New Roman" panose="02020603050405020304" pitchFamily="18" charset="0"/>
                <a:cs typeface="Arial" panose="020B0604020202020204" pitchFamily="34" charset="0"/>
              </a:rPr>
              <a:t>La mala calidad de los datos de vigilancia puede tener graves consecuencias.  En primer lugar, dependemos de la vigilancia para saber qué enfermedades están ocurriendo en la comunidad. Si recibimos datos de mala calidad, o no recibimos ningún dato, podemos:</a:t>
            </a:r>
            <a:endParaRPr lang="es-GT" sz="1200" noProof="0">
              <a:effectLst/>
              <a:latin typeface="Arial (Body)"/>
              <a:ea typeface="Times New Roman" panose="02020603050405020304" pitchFamily="18" charset="0"/>
              <a:cs typeface="Times New Roman" panose="02020603050405020304" pitchFamily="18" charset="0"/>
            </a:endParaRPr>
          </a:p>
          <a:p>
            <a:pPr marL="800100" marR="0" lvl="1" indent="-342900">
              <a:lnSpc>
                <a:spcPct val="115000"/>
              </a:lnSpc>
              <a:spcBef>
                <a:spcPts val="0"/>
              </a:spcBef>
              <a:spcAft>
                <a:spcPts val="600"/>
              </a:spcAft>
              <a:buFont typeface="Courier New" panose="02070309020205020404" pitchFamily="49" charset="0"/>
              <a:buChar char="o"/>
            </a:pPr>
            <a:r>
              <a:rPr lang="es-GT" sz="1200" noProof="0">
                <a:effectLst/>
                <a:latin typeface="Arial (Body)"/>
                <a:ea typeface="Times New Roman" panose="02020603050405020304" pitchFamily="18" charset="0"/>
                <a:cs typeface="Arial" panose="020B0604020202020204" pitchFamily="34" charset="0"/>
              </a:rPr>
              <a:t>Dejar de identificar casos de enfermedades de importancia para la salud pública o la sanidad animal, como la poliomielitis</a:t>
            </a:r>
            <a:endParaRPr lang="es-GT" sz="1200" noProof="0">
              <a:effectLst/>
              <a:latin typeface="Arial (Body)"/>
              <a:ea typeface="Times New Roman" panose="02020603050405020304" pitchFamily="18" charset="0"/>
              <a:cs typeface="Times New Roman" panose="02020603050405020304" pitchFamily="18" charset="0"/>
            </a:endParaRPr>
          </a:p>
          <a:p>
            <a:pPr marL="800100" marR="0" lvl="1" indent="-342900">
              <a:lnSpc>
                <a:spcPct val="115000"/>
              </a:lnSpc>
              <a:spcBef>
                <a:spcPts val="1200"/>
              </a:spcBef>
              <a:spcAft>
                <a:spcPts val="600"/>
              </a:spcAft>
              <a:buFont typeface="Courier New" panose="02070309020205020404" pitchFamily="49" charset="0"/>
              <a:buChar char="o"/>
            </a:pPr>
            <a:r>
              <a:rPr lang="es-GT" sz="1200" noProof="0">
                <a:effectLst/>
                <a:latin typeface="Arial (Body)"/>
                <a:ea typeface="Times New Roman" panose="02020603050405020304" pitchFamily="18" charset="0"/>
                <a:cs typeface="Arial" panose="020B0604020202020204" pitchFamily="34" charset="0"/>
              </a:rPr>
              <a:t>Perder la oportunidad de identificar brotes, o dejarlos de identificar tempranamente, cuando son más fáciles de controlar</a:t>
            </a:r>
            <a:endParaRPr lang="es-GT" sz="1200" noProof="0">
              <a:effectLst/>
              <a:latin typeface="Arial (Body)"/>
              <a:ea typeface="Times New Roman" panose="02020603050405020304" pitchFamily="18" charset="0"/>
              <a:cs typeface="Times New Roman" panose="02020603050405020304" pitchFamily="18" charset="0"/>
            </a:endParaRPr>
          </a:p>
          <a:p>
            <a:pPr marL="800100" marR="0" lvl="1" indent="-342900">
              <a:lnSpc>
                <a:spcPct val="115000"/>
              </a:lnSpc>
              <a:spcBef>
                <a:spcPts val="1200"/>
              </a:spcBef>
              <a:spcAft>
                <a:spcPts val="600"/>
              </a:spcAft>
              <a:buFont typeface="Courier New" panose="02070309020205020404" pitchFamily="49" charset="0"/>
              <a:buChar char="o"/>
            </a:pPr>
            <a:r>
              <a:rPr lang="es-GT" sz="1200" noProof="0">
                <a:effectLst/>
                <a:latin typeface="Arial (Body)"/>
                <a:ea typeface="Times New Roman" panose="02020603050405020304" pitchFamily="18" charset="0"/>
                <a:cs typeface="Arial" panose="020B0604020202020204" pitchFamily="34" charset="0"/>
              </a:rPr>
              <a:t>Enfocar los recursos a las zonas que reportan mejor, no necesariamente a las zonas donde la enfermedad es más común, pero la notificación de la misma es deficiente.</a:t>
            </a:r>
            <a:endParaRPr lang="es-GT" sz="1200" noProof="0">
              <a:effectLst/>
              <a:latin typeface="Arial (Body)"/>
              <a:ea typeface="Times New Roman" panose="02020603050405020304" pitchFamily="18" charset="0"/>
              <a:cs typeface="Times New Roman" panose="02020603050405020304" pitchFamily="18" charset="0"/>
            </a:endParaRPr>
          </a:p>
          <a:p>
            <a:pPr marL="800100" marR="0" lvl="1" indent="-342900">
              <a:lnSpc>
                <a:spcPct val="115000"/>
              </a:lnSpc>
              <a:spcBef>
                <a:spcPts val="1200"/>
              </a:spcBef>
              <a:spcAft>
                <a:spcPts val="600"/>
              </a:spcAft>
              <a:buFont typeface="Courier New" panose="02070309020205020404" pitchFamily="49" charset="0"/>
              <a:buChar char="o"/>
            </a:pPr>
            <a:r>
              <a:rPr lang="es-GT" sz="1200" noProof="0">
                <a:effectLst/>
                <a:latin typeface="Arial (Body)"/>
                <a:ea typeface="Times New Roman" panose="02020603050405020304" pitchFamily="18" charset="0"/>
                <a:cs typeface="Arial" panose="020B0604020202020204" pitchFamily="34" charset="0"/>
              </a:rPr>
              <a:t>Dejar de solicitar recursos suficientes para los programas, porque ni siquiera sabemos que tenemos un problema o el tamaño del problema </a:t>
            </a:r>
            <a:r>
              <a:rPr lang="es-GT" sz="1200" b="1" noProof="0">
                <a:effectLst/>
                <a:latin typeface="Arial (Body)"/>
                <a:ea typeface="Times New Roman" panose="02020603050405020304" pitchFamily="18" charset="0"/>
                <a:cs typeface="Arial" panose="020B0604020202020204" pitchFamily="34" charset="0"/>
              </a:rPr>
              <a:t>&lt;CLICK&gt;</a:t>
            </a:r>
          </a:p>
          <a:p>
            <a:pPr marL="800100" marR="0" lvl="1" indent="-342900">
              <a:lnSpc>
                <a:spcPct val="115000"/>
              </a:lnSpc>
              <a:spcBef>
                <a:spcPts val="1200"/>
              </a:spcBef>
              <a:spcAft>
                <a:spcPts val="600"/>
              </a:spcAft>
              <a:buFont typeface="Courier New" panose="02070309020205020404" pitchFamily="49" charset="0"/>
              <a:buChar char="o"/>
            </a:pPr>
            <a:endParaRPr lang="es-GT" sz="1200" b="1" i="0" u="sng" strike="noStrike" cap="none" noProof="0">
              <a:solidFill>
                <a:srgbClr val="000000"/>
              </a:solidFill>
              <a:effectLst/>
              <a:latin typeface="Arial (Body)"/>
              <a:ea typeface="Calibri"/>
              <a:cs typeface="Arial" panose="020B0604020202020204" pitchFamily="34" charset="0"/>
              <a:sym typeface="Calibri"/>
            </a:endParaRPr>
          </a:p>
          <a:p>
            <a:pPr marL="171450" marR="0" lvl="0" indent="-171450">
              <a:lnSpc>
                <a:spcPct val="115000"/>
              </a:lnSpc>
              <a:spcBef>
                <a:spcPts val="1200"/>
              </a:spcBef>
              <a:spcAft>
                <a:spcPts val="600"/>
              </a:spcAft>
              <a:buFont typeface="Arial" panose="020B0604020202020204" pitchFamily="34" charset="0"/>
              <a:buChar char="•"/>
            </a:pPr>
            <a:r>
              <a:rPr lang="es-GT" sz="1200" b="1" i="0" u="sng" strike="noStrike" cap="none" noProof="0">
                <a:solidFill>
                  <a:srgbClr val="000000"/>
                </a:solidFill>
                <a:latin typeface="Arial (Body)"/>
                <a:ea typeface="Calibri"/>
                <a:cs typeface="Calibri"/>
                <a:sym typeface="Calibri"/>
              </a:rPr>
              <a:t>Diga: </a:t>
            </a:r>
            <a:r>
              <a:rPr lang="es-GT" sz="1200" noProof="0">
                <a:effectLst/>
                <a:latin typeface="Arial (Body)"/>
                <a:ea typeface="Times New Roman" panose="02020603050405020304" pitchFamily="18" charset="0"/>
                <a:cs typeface="Arial" panose="020B0604020202020204" pitchFamily="34" charset="0"/>
              </a:rPr>
              <a:t>Del mismo modo, la vigilancia es una de las herramientas que utilizamos para evaluar si nuestros programas de control y prevención de enfermedades están funcionando. Sin una buena vigilancia, no podemos supervisar y evaluar adecuadamente esos programas. </a:t>
            </a:r>
            <a:r>
              <a:rPr lang="es-GT" sz="1200" b="1" noProof="0">
                <a:effectLst/>
                <a:latin typeface="Arial (Body)"/>
                <a:ea typeface="Times New Roman" panose="02020603050405020304" pitchFamily="18" charset="0"/>
                <a:cs typeface="Times New Roman" panose="02020603050405020304" pitchFamily="18" charset="0"/>
              </a:rPr>
              <a:t>&lt;CLICK&gt;</a:t>
            </a:r>
          </a:p>
          <a:p>
            <a:pPr marL="171450" marR="0" lvl="0" indent="-171450">
              <a:lnSpc>
                <a:spcPct val="115000"/>
              </a:lnSpc>
              <a:spcBef>
                <a:spcPts val="1200"/>
              </a:spcBef>
              <a:spcAft>
                <a:spcPts val="600"/>
              </a:spcAft>
              <a:buFont typeface="Arial" panose="020B0604020202020204" pitchFamily="34" charset="0"/>
              <a:buChar char="•"/>
            </a:pPr>
            <a:endParaRPr lang="es-GT" sz="1200" b="1" i="0" u="sng" strike="noStrike" cap="none" noProof="0">
              <a:solidFill>
                <a:srgbClr val="000000"/>
              </a:solidFill>
              <a:effectLst/>
              <a:latin typeface="Arial (Body)"/>
              <a:ea typeface="Calibri"/>
              <a:cs typeface="Times New Roman" panose="02020603050405020304" pitchFamily="18" charset="0"/>
              <a:sym typeface="Calibri"/>
            </a:endParaRPr>
          </a:p>
          <a:p>
            <a:pPr marL="171450" marR="0" lvl="0" indent="-171450">
              <a:lnSpc>
                <a:spcPct val="115000"/>
              </a:lnSpc>
              <a:spcBef>
                <a:spcPts val="1200"/>
              </a:spcBef>
              <a:spcAft>
                <a:spcPts val="600"/>
              </a:spcAft>
              <a:buFont typeface="Arial" panose="020B0604020202020204" pitchFamily="34" charset="0"/>
              <a:buChar char="•"/>
            </a:pPr>
            <a:r>
              <a:rPr lang="es-GT" sz="1200" b="1" i="0" u="sng" strike="noStrike" cap="none" noProof="0">
                <a:solidFill>
                  <a:srgbClr val="000000"/>
                </a:solidFill>
                <a:latin typeface="Arial (Body)"/>
                <a:ea typeface="Calibri"/>
                <a:cs typeface="Calibri"/>
                <a:sym typeface="Calibri"/>
              </a:rPr>
              <a:t>Diga: </a:t>
            </a:r>
            <a:r>
              <a:rPr lang="es-GT" sz="1200" noProof="0">
                <a:effectLst/>
                <a:latin typeface="Arial (Body)"/>
                <a:ea typeface="Times New Roman" panose="02020603050405020304" pitchFamily="18" charset="0"/>
                <a:cs typeface="Times New Roman" panose="02020603050405020304" pitchFamily="18" charset="0"/>
              </a:rPr>
              <a:t>Por último, el Ministerio de Salud y otros ministerios pierden credibilidad, confianza y apoyo de la población si parece que no saben lo que está pasando.</a:t>
            </a:r>
          </a:p>
          <a:p>
            <a:pPr marL="0" marR="0">
              <a:lnSpc>
                <a:spcPct val="115000"/>
              </a:lnSpc>
              <a:spcBef>
                <a:spcPts val="600"/>
              </a:spcBef>
              <a:spcAft>
                <a:spcPts val="600"/>
              </a:spcAft>
            </a:pPr>
            <a:endParaRPr lang="en-US" sz="1200" b="1">
              <a:effectLst/>
              <a:latin typeface="Arial (Body)"/>
              <a:ea typeface="Times New Roman" panose="02020603050405020304" pitchFamily="18"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pPr>
              <a:defRPr/>
            </a:pPr>
            <a:fld id="{743A8890-BACE-475F-A8B3-9202A2AC36D6}" type="slidenum">
              <a:rPr lang="en-US" altLang="en-US" smtClean="0"/>
              <a:t>14</a:t>
            </a:fld>
            <a:endParaRPr lang="en-US" altLang="en-US"/>
          </a:p>
        </p:txBody>
      </p:sp>
    </p:spTree>
    <p:extLst>
      <p:ext uri="{BB962C8B-B14F-4D97-AF65-F5344CB8AC3E}">
        <p14:creationId xmlns:p14="http://schemas.microsoft.com/office/powerpoint/2010/main" val="24016540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GT" sz="1200" b="1" i="0" u="none" strike="noStrike" kern="1200" cap="none" spc="0" normalizeH="0" baseline="0" noProof="0">
                <a:ln>
                  <a:noFill/>
                </a:ln>
                <a:solidFill>
                  <a:prstClr val="black"/>
                </a:solidFill>
                <a:effectLst/>
                <a:uLnTx/>
                <a:uFillTx/>
                <a:latin typeface="Arial (Body)"/>
                <a:ea typeface="+mn-ea"/>
                <a:cs typeface="+mn-cs"/>
              </a:rPr>
              <a:t>Notas para el instructor: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GT" sz="1200" b="1" i="0" u="none" strike="noStrike" kern="1200" cap="none" spc="0" normalizeH="0" baseline="0" noProof="0">
              <a:ln>
                <a:noFill/>
              </a:ln>
              <a:solidFill>
                <a:prstClr val="black"/>
              </a:solidFill>
              <a:effectLst/>
              <a:uLnTx/>
              <a:uFillTx/>
              <a:latin typeface="Arial (Body)"/>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GT" sz="1200" b="1" i="0" u="sng" strike="noStrike" kern="1200" cap="none" spc="0" normalizeH="0" baseline="0" noProof="0">
                <a:ln>
                  <a:noFill/>
                </a:ln>
                <a:solidFill>
                  <a:prstClr val="black"/>
                </a:solidFill>
                <a:effectLst/>
                <a:uLnTx/>
                <a:uFillTx/>
                <a:latin typeface="Arial (Body)"/>
                <a:ea typeface="+mn-ea"/>
                <a:cs typeface="+mn-cs"/>
              </a:rPr>
              <a:t>Lea </a:t>
            </a:r>
            <a:r>
              <a:rPr kumimoji="0" lang="es-GT" sz="1200" b="0" i="0" u="none" strike="noStrike" kern="1200" cap="none" spc="0" normalizeH="0" baseline="0" noProof="0">
                <a:ln>
                  <a:noFill/>
                </a:ln>
                <a:solidFill>
                  <a:prstClr val="black"/>
                </a:solidFill>
                <a:effectLst/>
                <a:uLnTx/>
                <a:uFillTx/>
                <a:latin typeface="Arial (Body)"/>
                <a:ea typeface="+mn-ea"/>
                <a:cs typeface="+mn-cs"/>
              </a:rPr>
              <a:t>la pregunta en voz alta.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GT" sz="1200" b="0" i="0" u="none" strike="noStrike" kern="1200" cap="none" spc="0" normalizeH="0" baseline="0" noProof="0">
              <a:ln>
                <a:noFill/>
              </a:ln>
              <a:solidFill>
                <a:prstClr val="black"/>
              </a:solidFill>
              <a:effectLst/>
              <a:uLnTx/>
              <a:uFillTx/>
              <a:latin typeface="Arial (Body)"/>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GT" sz="1200" b="1" i="0" u="sng" strike="noStrike" kern="1200" cap="none" spc="0" normalizeH="0" baseline="0" noProof="0">
                <a:ln>
                  <a:noFill/>
                </a:ln>
                <a:solidFill>
                  <a:prstClr val="black"/>
                </a:solidFill>
                <a:effectLst/>
                <a:uLnTx/>
                <a:uFillTx/>
                <a:latin typeface="Arial (Body)"/>
                <a:ea typeface="+mn-ea"/>
                <a:cs typeface="+mn-cs"/>
              </a:rPr>
              <a:t>Pida </a:t>
            </a:r>
            <a:r>
              <a:rPr kumimoji="0" lang="es-GT" sz="1200" b="0" i="0" u="none" strike="noStrike" kern="1200" cap="none" spc="0" normalizeH="0" baseline="0" noProof="0">
                <a:ln>
                  <a:noFill/>
                </a:ln>
                <a:solidFill>
                  <a:prstClr val="black"/>
                </a:solidFill>
                <a:effectLst/>
                <a:uLnTx/>
                <a:uFillTx/>
                <a:latin typeface="Arial (Body)"/>
                <a:ea typeface="+mn-ea"/>
                <a:cs typeface="+mn-cs"/>
              </a:rPr>
              <a:t>a 3 ó 4 voluntarios que compartan sus respuestas.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GT" sz="1200" b="0" i="0" u="none" strike="noStrike" kern="1200" cap="none" spc="0" normalizeH="0" baseline="0" noProof="0">
              <a:ln>
                <a:noFill/>
              </a:ln>
              <a:solidFill>
                <a:prstClr val="black"/>
              </a:solidFill>
              <a:effectLst/>
              <a:uLnTx/>
              <a:uFillTx/>
              <a:latin typeface="Arial (Body)"/>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GT" sz="1200" b="1" i="0" u="sng" strike="noStrike" kern="1200" cap="none" spc="0" normalizeH="0" baseline="0" noProof="0">
                <a:ln>
                  <a:noFill/>
                </a:ln>
                <a:solidFill>
                  <a:prstClr val="black"/>
                </a:solidFill>
                <a:effectLst/>
                <a:uLnTx/>
                <a:uFillTx/>
                <a:latin typeface="Arial (Body)"/>
                <a:ea typeface="+mn-ea"/>
                <a:cs typeface="+mn-cs"/>
              </a:rPr>
              <a:t>Permita </a:t>
            </a:r>
            <a:r>
              <a:rPr kumimoji="0" lang="es-GT" sz="1200" b="0" i="0" u="none" strike="noStrike" kern="1200" cap="none" spc="0" normalizeH="0" baseline="0" noProof="0">
                <a:ln>
                  <a:noFill/>
                </a:ln>
                <a:solidFill>
                  <a:prstClr val="black"/>
                </a:solidFill>
                <a:effectLst/>
                <a:uLnTx/>
                <a:uFillTx/>
                <a:latin typeface="Arial (Body)"/>
                <a:ea typeface="+mn-ea"/>
                <a:cs typeface="+mn-cs"/>
              </a:rPr>
              <a:t>una discusión de 3 a 5 minutos. </a:t>
            </a:r>
            <a:r>
              <a:rPr kumimoji="0" lang="es-GT" sz="1200" b="1" i="0" u="none" strike="noStrike" kern="1200" cap="none" spc="0" normalizeH="0" baseline="0" noProof="0">
                <a:ln>
                  <a:noFill/>
                </a:ln>
                <a:solidFill>
                  <a:prstClr val="black"/>
                </a:solidFill>
                <a:effectLst/>
                <a:uLnTx/>
                <a:uFillTx/>
                <a:latin typeface="Arial (Body)"/>
                <a:ea typeface="+mn-ea"/>
                <a:cs typeface="+mn-cs"/>
              </a:rPr>
              <a:t>&lt;CLICK&gt; </a:t>
            </a:r>
            <a:r>
              <a:rPr kumimoji="0" lang="es-GT" sz="1200" b="0" i="0" u="none" strike="noStrike" kern="1200" cap="none" spc="0" normalizeH="0" baseline="0" noProof="0">
                <a:ln>
                  <a:noFill/>
                </a:ln>
                <a:solidFill>
                  <a:prstClr val="black"/>
                </a:solidFill>
                <a:effectLst/>
                <a:uLnTx/>
                <a:uFillTx/>
                <a:latin typeface="Arial (Body)"/>
                <a:ea typeface="+mn-ea"/>
                <a:cs typeface="+mn-cs"/>
              </a:rPr>
              <a:t>para avanzar a la siguiente diapositiva con </a:t>
            </a:r>
            <a:r>
              <a:rPr kumimoji="0" lang="es-GT" sz="1200" b="0" i="1" u="none" strike="noStrike" kern="1200" cap="none" spc="0" normalizeH="0" baseline="0" noProof="0">
                <a:ln>
                  <a:noFill/>
                </a:ln>
                <a:solidFill>
                  <a:prstClr val="black"/>
                </a:solidFill>
                <a:effectLst/>
                <a:uLnTx/>
                <a:uFillTx/>
                <a:latin typeface="Arial (Body)"/>
                <a:ea typeface="+mn-ea"/>
                <a:cs typeface="+mn-cs"/>
              </a:rPr>
              <a:t>posibles </a:t>
            </a:r>
            <a:r>
              <a:rPr kumimoji="0" lang="es-GT" sz="1200" b="0" i="0" u="none" strike="noStrike" kern="1200" cap="none" spc="0" normalizeH="0" baseline="0" noProof="0">
                <a:ln>
                  <a:noFill/>
                </a:ln>
                <a:solidFill>
                  <a:prstClr val="black"/>
                </a:solidFill>
                <a:effectLst/>
                <a:uLnTx/>
                <a:uFillTx/>
                <a:latin typeface="Arial (Body)"/>
                <a:ea typeface="+mn-ea"/>
                <a:cs typeface="+mn-cs"/>
              </a:rPr>
              <a:t>respuestas. </a:t>
            </a:r>
          </a:p>
          <a:p>
            <a:endParaRPr lang="en-US"/>
          </a:p>
        </p:txBody>
      </p:sp>
      <p:sp>
        <p:nvSpPr>
          <p:cNvPr id="4" name="Slide Number Placeholder 3"/>
          <p:cNvSpPr>
            <a:spLocks noGrp="1"/>
          </p:cNvSpPr>
          <p:nvPr>
            <p:ph type="sldNum" sz="quarter" idx="5"/>
          </p:nvPr>
        </p:nvSpPr>
        <p:spPr/>
        <p:txBody>
          <a:bodyPr/>
          <a:lstStyle/>
          <a:p>
            <a:pPr>
              <a:defRPr/>
            </a:pPr>
            <a:fld id="{743A8890-BACE-475F-A8B3-9202A2AC36D6}" type="slidenum">
              <a:rPr lang="en-US" altLang="en-US" smtClean="0"/>
              <a:t>15</a:t>
            </a:fld>
            <a:endParaRPr lang="en-US" altLang="en-US"/>
          </a:p>
        </p:txBody>
      </p:sp>
    </p:spTree>
    <p:extLst>
      <p:ext uri="{BB962C8B-B14F-4D97-AF65-F5344CB8AC3E}">
        <p14:creationId xmlns:p14="http://schemas.microsoft.com/office/powerpoint/2010/main" val="34493505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GT" sz="1200" b="1" i="0" u="none" strike="noStrike" kern="1200" cap="none" spc="0" normalizeH="0" baseline="0" noProof="0">
                <a:ln>
                  <a:noFill/>
                </a:ln>
                <a:solidFill>
                  <a:prstClr val="black"/>
                </a:solidFill>
                <a:effectLst/>
                <a:uLnTx/>
                <a:uFillTx/>
                <a:latin typeface="Arial (Body)"/>
                <a:ea typeface="+mn-ea"/>
                <a:cs typeface="+mn-cs"/>
              </a:rPr>
              <a:t>Notas para el instructor: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GT" sz="1200" b="1" i="0" u="none" strike="noStrike" kern="1200" cap="none" spc="0" normalizeH="0" baseline="0" noProof="0">
              <a:ln>
                <a:noFill/>
              </a:ln>
              <a:solidFill>
                <a:prstClr val="black"/>
              </a:solidFill>
              <a:effectLst/>
              <a:uLnTx/>
              <a:uFillTx/>
              <a:latin typeface="Arial (Body)"/>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GT" sz="1200" b="1" i="0" u="sng" strike="noStrike" kern="1200" cap="none" spc="0" normalizeH="0" baseline="0" noProof="0">
                <a:ln>
                  <a:noFill/>
                </a:ln>
                <a:solidFill>
                  <a:prstClr val="black"/>
                </a:solidFill>
                <a:effectLst/>
                <a:uLnTx/>
                <a:uFillTx/>
                <a:latin typeface="Arial (Body)"/>
                <a:ea typeface="+mn-ea"/>
                <a:cs typeface="+mn-cs"/>
              </a:rPr>
              <a:t>Facilite la </a:t>
            </a:r>
            <a:r>
              <a:rPr kumimoji="0" lang="es-GT" sz="1200" b="0" i="0" u="none" strike="noStrike" kern="1200" cap="none" spc="0" normalizeH="0" baseline="0" noProof="0">
                <a:ln>
                  <a:noFill/>
                </a:ln>
                <a:solidFill>
                  <a:prstClr val="black"/>
                </a:solidFill>
                <a:effectLst/>
                <a:uLnTx/>
                <a:uFillTx/>
                <a:latin typeface="Arial (Body)"/>
                <a:ea typeface="+mn-ea"/>
                <a:cs typeface="+mn-cs"/>
              </a:rPr>
              <a:t>discusión sobre el contenido de esta diapositiva (</a:t>
            </a:r>
            <a:r>
              <a:rPr kumimoji="0" lang="es-GT" sz="1200" b="0" i="1" u="none" strike="noStrike" kern="1200" cap="none" spc="0" normalizeH="0" baseline="0" noProof="0">
                <a:ln>
                  <a:noFill/>
                </a:ln>
                <a:solidFill>
                  <a:prstClr val="black"/>
                </a:solidFill>
                <a:effectLst/>
                <a:uLnTx/>
                <a:uFillTx/>
                <a:latin typeface="Arial (Body)"/>
                <a:ea typeface="+mn-ea"/>
                <a:cs typeface="+mn-cs"/>
              </a:rPr>
              <a:t>compárelo con las respuestas dadas por los participantes</a:t>
            </a:r>
            <a:r>
              <a:rPr kumimoji="0" lang="es-GT" sz="1200" b="0" i="0" u="none" strike="noStrike" kern="1200" cap="none" spc="0" normalizeH="0" baseline="0" noProof="0">
                <a:ln>
                  <a:noFill/>
                </a:ln>
                <a:solidFill>
                  <a:prstClr val="black"/>
                </a:solidFill>
                <a:effectLst/>
                <a:uLnTx/>
                <a:uFillTx/>
                <a:latin typeface="Arial (Body)"/>
                <a:ea typeface="+mn-ea"/>
                <a:cs typeface="+mn-cs"/>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GT" sz="1200" b="0" i="0" u="none" strike="noStrike" kern="1200" cap="none" spc="0" normalizeH="0" baseline="0" noProof="0">
              <a:ln>
                <a:noFill/>
              </a:ln>
              <a:solidFill>
                <a:prstClr val="black"/>
              </a:solidFill>
              <a:effectLst/>
              <a:uLnTx/>
              <a:uFillTx/>
              <a:latin typeface="Arial (Body)"/>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GT" sz="1200" b="1" i="0" u="sng" strike="noStrike" kern="1200" cap="none" spc="0" normalizeH="0" baseline="0" noProof="0">
                <a:ln>
                  <a:noFill/>
                </a:ln>
                <a:solidFill>
                  <a:prstClr val="black"/>
                </a:solidFill>
                <a:effectLst/>
                <a:uLnTx/>
                <a:uFillTx/>
                <a:latin typeface="Arial (Body)"/>
                <a:ea typeface="+mn-ea"/>
                <a:cs typeface="+mn-cs"/>
              </a:rPr>
              <a:t>Deje </a:t>
            </a:r>
            <a:r>
              <a:rPr kumimoji="0" lang="es-GT" sz="1200" b="0" i="0" u="none" strike="noStrike" kern="1200" cap="none" spc="0" normalizeH="0" baseline="0" noProof="0">
                <a:ln>
                  <a:noFill/>
                </a:ln>
                <a:solidFill>
                  <a:prstClr val="black"/>
                </a:solidFill>
                <a:effectLst/>
                <a:uLnTx/>
                <a:uFillTx/>
                <a:latin typeface="Arial (Body)"/>
                <a:ea typeface="+mn-ea"/>
                <a:cs typeface="+mn-cs"/>
              </a:rPr>
              <a:t>5 minutos para la discusión.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a:p>
            <a:pPr marL="0" indent="0">
              <a:buFont typeface="Arial" panose="020B0604020202020204" pitchFamily="34" charset="0"/>
              <a:buNone/>
            </a:pPr>
            <a:endParaRPr lang="en-US" b="0"/>
          </a:p>
          <a:p>
            <a:pPr marL="0" indent="0">
              <a:buFont typeface="Arial" panose="020B0604020202020204" pitchFamily="34" charset="0"/>
              <a:buNone/>
            </a:pPr>
            <a:endParaRPr lang="en-US" b="0"/>
          </a:p>
          <a:p>
            <a:pPr marL="171450" indent="-171450">
              <a:buFont typeface="Arial" panose="020B0604020202020204" pitchFamily="34" charset="0"/>
              <a:buChar char="•"/>
            </a:pPr>
            <a:endParaRPr lang="en-US" b="0"/>
          </a:p>
          <a:p>
            <a:pPr marL="171450" indent="-171450">
              <a:buFont typeface="Arial" panose="020B0604020202020204" pitchFamily="34" charset="0"/>
              <a:buChar char="•"/>
            </a:pPr>
            <a:endParaRPr lang="en-US"/>
          </a:p>
        </p:txBody>
      </p:sp>
      <p:sp>
        <p:nvSpPr>
          <p:cNvPr id="4" name="Slide Number Placeholder 3"/>
          <p:cNvSpPr>
            <a:spLocks noGrp="1"/>
          </p:cNvSpPr>
          <p:nvPr>
            <p:ph type="sldNum" sz="quarter" idx="5"/>
          </p:nvPr>
        </p:nvSpPr>
        <p:spPr/>
        <p:txBody>
          <a:bodyPr/>
          <a:lstStyle/>
          <a:p>
            <a:pPr>
              <a:defRPr/>
            </a:pPr>
            <a:fld id="{743A8890-BACE-475F-A8B3-9202A2AC36D6}" type="slidenum">
              <a:rPr lang="en-US" altLang="en-US" smtClean="0"/>
              <a:t>16</a:t>
            </a:fld>
            <a:endParaRPr lang="en-US" altLang="en-US"/>
          </a:p>
        </p:txBody>
      </p:sp>
    </p:spTree>
    <p:extLst>
      <p:ext uri="{BB962C8B-B14F-4D97-AF65-F5344CB8AC3E}">
        <p14:creationId xmlns:p14="http://schemas.microsoft.com/office/powerpoint/2010/main" val="32010172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r>
              <a:rPr lang="es-GT" b="1" noProof="0">
                <a:latin typeface="Arial (Body)"/>
              </a:rPr>
              <a:t>Notas para el instructor: </a:t>
            </a:r>
          </a:p>
          <a:p>
            <a:endParaRPr lang="es-GT" b="1" noProof="0">
              <a:latin typeface="Arial (Body)"/>
            </a:endParaRPr>
          </a:p>
          <a:p>
            <a:pPr marL="171450" marR="0" lvl="0" indent="-171450" algn="l" defTabSz="914400" rtl="0" eaLnBrk="0" fontAlgn="base" latinLnBrk="0" hangingPunct="0">
              <a:lnSpc>
                <a:spcPct val="115000"/>
              </a:lnSpc>
              <a:spcBef>
                <a:spcPts val="600"/>
              </a:spcBef>
              <a:spcAft>
                <a:spcPts val="600"/>
              </a:spcAft>
              <a:buClrTx/>
              <a:buSzTx/>
              <a:buFont typeface="Arial" panose="020B0604020202020204" pitchFamily="34" charset="0"/>
              <a:buChar char="•"/>
              <a:tabLst/>
              <a:defRPr/>
            </a:pPr>
            <a:r>
              <a:rPr lang="es-GT" sz="1200" b="1" u="sng" noProof="0">
                <a:latin typeface="Arial (Body)"/>
                <a:ea typeface="Times New Roman" panose="02020603050405020304" pitchFamily="18" charset="0"/>
                <a:cs typeface="Times New Roman" panose="02020603050405020304" pitchFamily="18" charset="0"/>
              </a:rPr>
              <a:t>Diga: </a:t>
            </a:r>
            <a:r>
              <a:rPr lang="es-GT" sz="1200" noProof="0">
                <a:effectLst/>
                <a:latin typeface="Arial (Body)"/>
                <a:ea typeface="Times New Roman" panose="02020603050405020304" pitchFamily="18" charset="0"/>
                <a:cs typeface="Arial" panose="020B0604020202020204" pitchFamily="34" charset="0"/>
              </a:rPr>
              <a:t>Podemos tomar medidas para promover una mejor calidad de los datos utilizando formularios, procedimientos y términos estandarizados. </a:t>
            </a:r>
            <a:r>
              <a:rPr lang="es-GT" sz="1200" b="1" noProof="0">
                <a:latin typeface="Arial (Body)"/>
                <a:ea typeface="Times New Roman"/>
                <a:cs typeface="Times New Roman"/>
                <a:sym typeface="Times New Roman"/>
              </a:rPr>
              <a:t>&lt;CLICK&gt;</a:t>
            </a:r>
          </a:p>
          <a:p>
            <a:pPr marL="628650" marR="0" lvl="1" indent="-171450" algn="l" defTabSz="914400" rtl="0" eaLnBrk="0" fontAlgn="base" latinLnBrk="0" hangingPunct="0">
              <a:lnSpc>
                <a:spcPct val="115000"/>
              </a:lnSpc>
              <a:spcBef>
                <a:spcPts val="600"/>
              </a:spcBef>
              <a:spcAft>
                <a:spcPts val="600"/>
              </a:spcAft>
              <a:buClrTx/>
              <a:buSzTx/>
              <a:buFont typeface="Arial" panose="020B0604020202020204" pitchFamily="34" charset="0"/>
              <a:buChar char="•"/>
              <a:tabLst/>
              <a:defRPr/>
            </a:pPr>
            <a:r>
              <a:rPr lang="es-GT" sz="1200" noProof="0">
                <a:effectLst/>
                <a:latin typeface="Arial (Body)"/>
                <a:ea typeface="Times New Roman" panose="02020603050405020304" pitchFamily="18" charset="0"/>
                <a:cs typeface="Arial" panose="020B0604020202020204" pitchFamily="34" charset="0"/>
              </a:rPr>
              <a:t>Garantizar la disponibilidad de recursos para la transferencia de datos. </a:t>
            </a:r>
            <a:r>
              <a:rPr lang="es-GT" sz="1200" b="1" noProof="0">
                <a:latin typeface="Arial (Body)"/>
                <a:ea typeface="Times New Roman"/>
                <a:cs typeface="Times New Roman"/>
                <a:sym typeface="Times New Roman"/>
              </a:rPr>
              <a:t>&lt;CLICK&gt;</a:t>
            </a:r>
          </a:p>
          <a:p>
            <a:pPr marL="628650" marR="0" lvl="1" indent="-171450" algn="l" defTabSz="914400" rtl="0" eaLnBrk="0" fontAlgn="base" latinLnBrk="0" hangingPunct="0">
              <a:lnSpc>
                <a:spcPct val="115000"/>
              </a:lnSpc>
              <a:spcBef>
                <a:spcPts val="600"/>
              </a:spcBef>
              <a:spcAft>
                <a:spcPts val="600"/>
              </a:spcAft>
              <a:buClrTx/>
              <a:buSzTx/>
              <a:buFont typeface="Arial" panose="020B0604020202020204" pitchFamily="34" charset="0"/>
              <a:buChar char="•"/>
              <a:tabLst/>
              <a:defRPr/>
            </a:pPr>
            <a:r>
              <a:rPr lang="es-GT" sz="1200" noProof="0">
                <a:effectLst/>
                <a:latin typeface="Arial (Body)"/>
                <a:ea typeface="Times New Roman" panose="02020603050405020304" pitchFamily="18" charset="0"/>
                <a:cs typeface="Arial" panose="020B0604020202020204" pitchFamily="34" charset="0"/>
              </a:rPr>
              <a:t>Garantizar que las directrices escritas se distribuyan y estén disponibles en todos los centros de notificación </a:t>
            </a:r>
            <a:r>
              <a:rPr lang="es-GT" sz="1200" b="1" noProof="0">
                <a:latin typeface="Arial (Body)"/>
                <a:ea typeface="Times New Roman"/>
                <a:cs typeface="Times New Roman"/>
                <a:sym typeface="Times New Roman"/>
              </a:rPr>
              <a:t>&lt;CLICK&gt;</a:t>
            </a:r>
            <a:r>
              <a:rPr lang="es-GT" sz="1200" noProof="0">
                <a:effectLst/>
                <a:latin typeface="Arial (Body)"/>
                <a:ea typeface="Times New Roman" panose="02020603050405020304" pitchFamily="18" charset="0"/>
                <a:cs typeface="Arial" panose="020B0604020202020204" pitchFamily="34" charset="0"/>
              </a:rPr>
              <a:t>.</a:t>
            </a:r>
          </a:p>
          <a:p>
            <a:pPr marL="628650" marR="0" lvl="1" indent="-171450" algn="l" defTabSz="914400" rtl="0" eaLnBrk="0" fontAlgn="base" latinLnBrk="0" hangingPunct="0">
              <a:lnSpc>
                <a:spcPct val="115000"/>
              </a:lnSpc>
              <a:spcBef>
                <a:spcPts val="600"/>
              </a:spcBef>
              <a:spcAft>
                <a:spcPts val="600"/>
              </a:spcAft>
              <a:buClrTx/>
              <a:buSzTx/>
              <a:buFont typeface="Arial" panose="020B0604020202020204" pitchFamily="34" charset="0"/>
              <a:buChar char="•"/>
              <a:tabLst/>
              <a:defRPr/>
            </a:pPr>
            <a:r>
              <a:rPr lang="es-GT" sz="1200" b="0" noProof="0">
                <a:latin typeface="Arial (Body)"/>
                <a:ea typeface="Times New Roman"/>
                <a:cs typeface="Times New Roman"/>
                <a:sym typeface="Times New Roman"/>
              </a:rPr>
              <a:t>Impartir entrenamiento sobre la vigilancia, su importancia y sus prácticas </a:t>
            </a:r>
            <a:r>
              <a:rPr lang="es-GT" sz="1200" b="1" noProof="0">
                <a:latin typeface="Arial (Body)"/>
                <a:ea typeface="Times New Roman"/>
                <a:cs typeface="Times New Roman"/>
                <a:sym typeface="Times New Roman"/>
              </a:rPr>
              <a:t>&lt;CLICK&gt;</a:t>
            </a:r>
            <a:r>
              <a:rPr lang="es-GT" sz="1200" b="0" noProof="0">
                <a:latin typeface="Arial (Body)"/>
                <a:ea typeface="Times New Roman"/>
                <a:cs typeface="Times New Roman"/>
                <a:sym typeface="Times New Roman"/>
              </a:rPr>
              <a:t>.</a:t>
            </a:r>
          </a:p>
          <a:p>
            <a:pPr marL="628650" marR="0" lvl="1" indent="-171450" algn="l" defTabSz="914400" rtl="0" eaLnBrk="0" fontAlgn="base" latinLnBrk="0" hangingPunct="0">
              <a:lnSpc>
                <a:spcPct val="115000"/>
              </a:lnSpc>
              <a:spcBef>
                <a:spcPts val="600"/>
              </a:spcBef>
              <a:spcAft>
                <a:spcPts val="600"/>
              </a:spcAft>
              <a:buClrTx/>
              <a:buSzTx/>
              <a:buFont typeface="Arial" panose="020B0604020202020204" pitchFamily="34" charset="0"/>
              <a:buChar char="•"/>
              <a:tabLst/>
              <a:defRPr/>
            </a:pPr>
            <a:r>
              <a:rPr lang="es-GT" sz="1200" b="0" noProof="0">
                <a:latin typeface="Arial (Body)"/>
                <a:ea typeface="Times New Roman"/>
                <a:cs typeface="Times New Roman"/>
                <a:sym typeface="Times New Roman"/>
              </a:rPr>
              <a:t>Realización de comprobaciones periódicas de la calidad de los datos. </a:t>
            </a:r>
            <a:r>
              <a:rPr lang="es-GT" sz="1200" b="1" noProof="0">
                <a:latin typeface="Arial (Body)"/>
                <a:ea typeface="Times New Roman"/>
                <a:cs typeface="Times New Roman"/>
                <a:sym typeface="Times New Roman"/>
              </a:rPr>
              <a:t>&lt;CLICK&gt;</a:t>
            </a:r>
          </a:p>
          <a:p>
            <a:pPr marL="628650" marR="0" lvl="1" indent="-171450" algn="l" defTabSz="914400" rtl="0" eaLnBrk="0" fontAlgn="base" latinLnBrk="0" hangingPunct="0">
              <a:lnSpc>
                <a:spcPct val="115000"/>
              </a:lnSpc>
              <a:spcBef>
                <a:spcPts val="600"/>
              </a:spcBef>
              <a:spcAft>
                <a:spcPts val="600"/>
              </a:spcAft>
              <a:buClrTx/>
              <a:buSzTx/>
              <a:buFont typeface="Arial" panose="020B0604020202020204" pitchFamily="34" charset="0"/>
              <a:buChar char="•"/>
              <a:tabLst/>
              <a:defRPr/>
            </a:pPr>
            <a:r>
              <a:rPr lang="es-GT" sz="1200" b="0" noProof="0">
                <a:latin typeface="Arial (Body)"/>
                <a:ea typeface="Times New Roman"/>
                <a:cs typeface="Times New Roman"/>
                <a:sym typeface="Times New Roman"/>
              </a:rPr>
              <a:t>Proporcionar información consistente y oportuna</a:t>
            </a:r>
            <a:endParaRPr lang="es-GT" sz="1200" noProof="0">
              <a:effectLst/>
              <a:latin typeface="Arial (Body)"/>
              <a:ea typeface="Times New Roman" panose="02020603050405020304" pitchFamily="18" charset="0"/>
              <a:cs typeface="Arial" panose="020B0604020202020204" pitchFamily="34" charset="0"/>
            </a:endParaRPr>
          </a:p>
          <a:p>
            <a:pPr marL="0" marR="0">
              <a:lnSpc>
                <a:spcPct val="115000"/>
              </a:lnSpc>
              <a:spcBef>
                <a:spcPts val="0"/>
              </a:spcBef>
              <a:spcAft>
                <a:spcPts val="600"/>
              </a:spcAft>
            </a:pPr>
            <a:endParaRPr lang="es-GT" sz="1200" b="1" noProof="0">
              <a:effectLst/>
              <a:latin typeface="Arial (Body)"/>
              <a:ea typeface="Times New Roman" panose="02020603050405020304" pitchFamily="18" charset="0"/>
              <a:cs typeface="Times New Roman" panose="02020603050405020304" pitchFamily="18" charset="0"/>
            </a:endParaRPr>
          </a:p>
          <a:p>
            <a:pPr marL="171450" marR="0" indent="-171450">
              <a:lnSpc>
                <a:spcPct val="115000"/>
              </a:lnSpc>
              <a:spcBef>
                <a:spcPts val="0"/>
              </a:spcBef>
              <a:spcAft>
                <a:spcPts val="600"/>
              </a:spcAft>
              <a:buFont typeface="Wingdings" panose="05000000000000000000" pitchFamily="2" charset="2"/>
              <a:buChar char="v"/>
            </a:pPr>
            <a:r>
              <a:rPr lang="es-GT" sz="1200" b="1" i="1" noProof="0">
                <a:effectLst/>
                <a:latin typeface="Arial (Body)"/>
                <a:ea typeface="Times New Roman" panose="02020603050405020304" pitchFamily="18" charset="0"/>
                <a:cs typeface="Arial" panose="020B0604020202020204" pitchFamily="34" charset="0"/>
              </a:rPr>
              <a:t>Si no se dispone de directrices escritas, el personal del FETP podría ofrecerse a colaborar con el Ministerio de Salud u otros ministerios para redactarlas. Después del FETP-</a:t>
            </a:r>
            <a:r>
              <a:rPr lang="es-GT" sz="1200" b="1" i="1" noProof="0" err="1">
                <a:effectLst/>
                <a:latin typeface="Arial (Body)"/>
                <a:ea typeface="Times New Roman" panose="02020603050405020304" pitchFamily="18" charset="0"/>
                <a:cs typeface="Arial" panose="020B0604020202020204" pitchFamily="34" charset="0"/>
              </a:rPr>
              <a:t>Frontline</a:t>
            </a:r>
            <a:r>
              <a:rPr lang="es-GT" sz="1200" b="1" i="1" noProof="0">
                <a:effectLst/>
                <a:latin typeface="Arial (Body)"/>
                <a:ea typeface="Times New Roman" panose="02020603050405020304" pitchFamily="18" charset="0"/>
                <a:cs typeface="Arial" panose="020B0604020202020204" pitchFamily="34" charset="0"/>
              </a:rPr>
              <a:t>, los responsables de vigilancia de los distritos podrían llevar a cabo su propia formación del personal de los centros sobre la importancia y el uso de la vigilancia, y sobre los procedimientos para llevarla a cabo.</a:t>
            </a:r>
            <a:endParaRPr lang="es-GT" sz="1200" b="1" i="1" noProof="0">
              <a:effectLst/>
              <a:latin typeface="Arial (Body)"/>
              <a:ea typeface="Times New Roman" panose="02020603050405020304" pitchFamily="18" charset="0"/>
              <a:cs typeface="Times New Roman" panose="02020603050405020304" pitchFamily="18" charset="0"/>
            </a:endParaRPr>
          </a:p>
          <a:p>
            <a:pPr marL="914400" marR="0" lvl="1">
              <a:lnSpc>
                <a:spcPct val="115000"/>
              </a:lnSpc>
              <a:spcBef>
                <a:spcPts val="1200"/>
              </a:spcBef>
              <a:spcAft>
                <a:spcPts val="600"/>
              </a:spcAft>
            </a:pPr>
            <a:r>
              <a:rPr lang="es-GT" sz="1200" b="1" i="1" noProof="0">
                <a:effectLst/>
                <a:latin typeface="Arial (Body)"/>
                <a:ea typeface="Times New Roman" panose="02020603050405020304" pitchFamily="18" charset="0"/>
                <a:cs typeface="Arial" panose="020B0604020202020204" pitchFamily="34" charset="0"/>
              </a:rPr>
              <a:t> </a:t>
            </a:r>
            <a:endParaRPr lang="es-GT" sz="1200" b="1" i="1" noProof="0">
              <a:effectLst/>
              <a:latin typeface="Arial (Body)"/>
              <a:ea typeface="Times New Roman" panose="02020603050405020304" pitchFamily="18" charset="0"/>
              <a:cs typeface="Times New Roman" panose="02020603050405020304" pitchFamily="18" charset="0"/>
            </a:endParaRPr>
          </a:p>
          <a:p>
            <a:pPr marL="800100" marR="0" lvl="1" indent="-342900">
              <a:lnSpc>
                <a:spcPct val="115000"/>
              </a:lnSpc>
              <a:spcBef>
                <a:spcPts val="1200"/>
              </a:spcBef>
              <a:spcAft>
                <a:spcPts val="600"/>
              </a:spcAft>
              <a:buFont typeface="Symbol" panose="05050102010706020507" pitchFamily="18" charset="2"/>
              <a:buChar char=""/>
            </a:pPr>
            <a:r>
              <a:rPr lang="es-GT" sz="1200" b="1" i="1" noProof="0">
                <a:effectLst/>
                <a:latin typeface="Arial (Body)"/>
                <a:ea typeface="Times New Roman" panose="02020603050405020304" pitchFamily="18" charset="0"/>
                <a:cs typeface="Arial" panose="020B0604020202020204" pitchFamily="34" charset="0"/>
              </a:rPr>
              <a:t>Las visitas periódicas a las unidades notificadoras y las auditorías de la calidad de los datos en los servicios y en la agencia de vigilancia de la salud pública del distrito pueden ayudar a responder a las siguientes preguntas:</a:t>
            </a:r>
            <a:endParaRPr lang="es-GT" sz="1200" b="1" i="1" noProof="0">
              <a:effectLst/>
              <a:latin typeface="Arial (Body)"/>
              <a:ea typeface="Times New Roman" panose="02020603050405020304" pitchFamily="18" charset="0"/>
              <a:cs typeface="Times New Roman" panose="02020603050405020304" pitchFamily="18" charset="0"/>
            </a:endParaRPr>
          </a:p>
          <a:p>
            <a:pPr marL="1200150" marR="0" lvl="2" indent="-285750">
              <a:lnSpc>
                <a:spcPct val="115000"/>
              </a:lnSpc>
              <a:spcBef>
                <a:spcPts val="0"/>
              </a:spcBef>
              <a:spcAft>
                <a:spcPts val="0"/>
              </a:spcAft>
              <a:buFont typeface="Courier New" panose="02070309020205020404" pitchFamily="49" charset="0"/>
              <a:buChar char="o"/>
            </a:pPr>
            <a:r>
              <a:rPr lang="es-GT" sz="1200" b="1" i="1" noProof="0">
                <a:effectLst/>
                <a:latin typeface="Arial (Body)"/>
                <a:ea typeface="Times New Roman" panose="02020603050405020304" pitchFamily="18" charset="0"/>
                <a:cs typeface="Arial" panose="020B0604020202020204" pitchFamily="34" charset="0"/>
              </a:rPr>
              <a:t>¿Qué datos se colectan y de qué fuentes?</a:t>
            </a:r>
            <a:endParaRPr lang="es-GT" sz="1200" b="1" i="1" noProof="0">
              <a:effectLst/>
              <a:latin typeface="Arial (Body)"/>
              <a:ea typeface="Times New Roman" panose="02020603050405020304" pitchFamily="18" charset="0"/>
              <a:cs typeface="Times New Roman" panose="02020603050405020304" pitchFamily="18" charset="0"/>
            </a:endParaRPr>
          </a:p>
          <a:p>
            <a:pPr marL="1200150" marR="0" lvl="2" indent="-285750">
              <a:lnSpc>
                <a:spcPct val="115000"/>
              </a:lnSpc>
              <a:spcBef>
                <a:spcPts val="0"/>
              </a:spcBef>
              <a:spcAft>
                <a:spcPts val="0"/>
              </a:spcAft>
              <a:buFont typeface="Courier New" panose="02070309020205020404" pitchFamily="49" charset="0"/>
              <a:buChar char="o"/>
            </a:pPr>
            <a:r>
              <a:rPr lang="es-GT" sz="1200" b="1" i="1" noProof="0">
                <a:effectLst/>
                <a:latin typeface="Arial (Body)"/>
                <a:ea typeface="Times New Roman" panose="02020603050405020304" pitchFamily="18" charset="0"/>
                <a:cs typeface="Arial" panose="020B0604020202020204" pitchFamily="34" charset="0"/>
              </a:rPr>
              <a:t>¿Dónde y cómo se almacenan los datos registrados?</a:t>
            </a:r>
            <a:endParaRPr lang="es-GT" sz="1200" b="1" i="1" noProof="0">
              <a:effectLst/>
              <a:latin typeface="Arial (Body)"/>
              <a:ea typeface="Times New Roman" panose="02020603050405020304" pitchFamily="18" charset="0"/>
              <a:cs typeface="Times New Roman" panose="02020603050405020304" pitchFamily="18" charset="0"/>
            </a:endParaRPr>
          </a:p>
          <a:p>
            <a:pPr marL="1200150" marR="0" lvl="2" indent="-285750">
              <a:lnSpc>
                <a:spcPct val="115000"/>
              </a:lnSpc>
              <a:spcBef>
                <a:spcPts val="0"/>
              </a:spcBef>
              <a:spcAft>
                <a:spcPts val="0"/>
              </a:spcAft>
              <a:buFont typeface="Courier New" panose="02070309020205020404" pitchFamily="49" charset="0"/>
              <a:buChar char="o"/>
            </a:pPr>
            <a:r>
              <a:rPr lang="es-GT" sz="1200" b="1" i="1" noProof="0">
                <a:effectLst/>
                <a:latin typeface="Arial (Body)"/>
                <a:ea typeface="Times New Roman" panose="02020603050405020304" pitchFamily="18" charset="0"/>
                <a:cs typeface="Arial" panose="020B0604020202020204" pitchFamily="34" charset="0"/>
              </a:rPr>
              <a:t>¿Cómo se utilizan los datos y cómo pasan de los sistemas a los usuarios?</a:t>
            </a:r>
            <a:endParaRPr lang="es-GT" sz="1200" b="1" i="1" noProof="0">
              <a:effectLst/>
              <a:latin typeface="Arial (Body)"/>
              <a:ea typeface="Times New Roman" panose="02020603050405020304" pitchFamily="18" charset="0"/>
              <a:cs typeface="Times New Roman" panose="02020603050405020304" pitchFamily="18" charset="0"/>
            </a:endParaRPr>
          </a:p>
          <a:p>
            <a:pPr marL="1200150" marR="0" lvl="2" indent="-285750">
              <a:lnSpc>
                <a:spcPct val="115000"/>
              </a:lnSpc>
              <a:spcBef>
                <a:spcPts val="0"/>
              </a:spcBef>
              <a:spcAft>
                <a:spcPts val="1200"/>
              </a:spcAft>
              <a:buFont typeface="Courier New" panose="02070309020205020404" pitchFamily="49" charset="0"/>
              <a:buChar char="o"/>
            </a:pPr>
            <a:r>
              <a:rPr lang="es-GT" sz="1200" b="1" i="1" noProof="0">
                <a:effectLst/>
                <a:latin typeface="Arial (Body)"/>
                <a:ea typeface="Times New Roman" panose="02020603050405020304" pitchFamily="18" charset="0"/>
                <a:cs typeface="Arial" panose="020B0604020202020204" pitchFamily="34" charset="0"/>
              </a:rPr>
              <a:t>¿Quién es responsable de los datos a nivel operativo y estratégico?</a:t>
            </a:r>
          </a:p>
          <a:p>
            <a:pPr marL="1200150" marR="0" lvl="2" indent="-285750">
              <a:lnSpc>
                <a:spcPct val="115000"/>
              </a:lnSpc>
              <a:spcBef>
                <a:spcPts val="0"/>
              </a:spcBef>
              <a:spcAft>
                <a:spcPts val="1200"/>
              </a:spcAft>
              <a:buFont typeface="Courier New" panose="02070309020205020404" pitchFamily="49" charset="0"/>
              <a:buChar char="o"/>
            </a:pPr>
            <a:r>
              <a:rPr lang="es-GT" sz="1200" b="1" i="1" noProof="0">
                <a:effectLst/>
                <a:latin typeface="Arial (Body)"/>
                <a:ea typeface="Times New Roman" panose="02020603050405020304" pitchFamily="18" charset="0"/>
                <a:cs typeface="Arial" panose="020B0604020202020204" pitchFamily="34" charset="0"/>
              </a:rPr>
              <a:t>¿Qué lagunas de formación existen para llenar o presentar datos de alta calidad?</a:t>
            </a:r>
          </a:p>
          <a:p>
            <a:pPr marL="1200150" marR="0" lvl="2" indent="-285750">
              <a:lnSpc>
                <a:spcPct val="115000"/>
              </a:lnSpc>
              <a:spcBef>
                <a:spcPts val="0"/>
              </a:spcBef>
              <a:spcAft>
                <a:spcPts val="1200"/>
              </a:spcAft>
              <a:buFont typeface="Courier New" panose="02070309020205020404" pitchFamily="49" charset="0"/>
              <a:buChar char="o"/>
            </a:pPr>
            <a:r>
              <a:rPr lang="es-GT" sz="1200" b="1" i="1" noProof="0">
                <a:effectLst/>
                <a:latin typeface="Arial (Body)"/>
                <a:ea typeface="Times New Roman" panose="02020603050405020304" pitchFamily="18" charset="0"/>
                <a:cs typeface="Arial" panose="020B0604020202020204" pitchFamily="34" charset="0"/>
              </a:rPr>
              <a:t>¿Cuál es la experiencia del usuario y cómo pueden simplificarse los procesos de ingreso de datos o elaboración de reportes? </a:t>
            </a:r>
          </a:p>
          <a:p>
            <a:pPr marL="1200150" marR="0" lvl="2" indent="-285750">
              <a:lnSpc>
                <a:spcPct val="115000"/>
              </a:lnSpc>
              <a:spcBef>
                <a:spcPts val="0"/>
              </a:spcBef>
              <a:spcAft>
                <a:spcPts val="1200"/>
              </a:spcAft>
              <a:buFont typeface="Courier New" panose="02070309020205020404" pitchFamily="49" charset="0"/>
              <a:buChar char="o"/>
            </a:pPr>
            <a:r>
              <a:rPr lang="es-GT" sz="1200" b="1" i="1" noProof="0">
                <a:effectLst/>
                <a:latin typeface="Arial (Body)"/>
                <a:ea typeface="Times New Roman" panose="02020603050405020304" pitchFamily="18" charset="0"/>
                <a:cs typeface="Arial" panose="020B0604020202020204" pitchFamily="34" charset="0"/>
              </a:rPr>
              <a:t>¿Existen recursos adecuados, como financiamiento y personal formado?</a:t>
            </a:r>
            <a:endParaRPr lang="es-GT" sz="1200" b="1" i="1" noProof="0">
              <a:effectLst/>
              <a:latin typeface="Arial (Body)"/>
              <a:ea typeface="Times New Roman" panose="02020603050405020304" pitchFamily="18" charset="0"/>
              <a:cs typeface="Times New Roman" panose="02020603050405020304" pitchFamily="18" charset="0"/>
            </a:endParaRPr>
          </a:p>
          <a:p>
            <a:pPr marL="1200150" marR="0" lvl="2" indent="-285750">
              <a:lnSpc>
                <a:spcPct val="115000"/>
              </a:lnSpc>
              <a:spcBef>
                <a:spcPts val="0"/>
              </a:spcBef>
              <a:spcAft>
                <a:spcPts val="1200"/>
              </a:spcAft>
              <a:buFont typeface="Courier New" panose="02070309020205020404" pitchFamily="49" charset="0"/>
              <a:buChar char="o"/>
            </a:pPr>
            <a:endParaRPr lang="es-GT" sz="1200" b="1" i="1" noProof="0">
              <a:effectLst/>
              <a:latin typeface="Arial (Body)"/>
              <a:ea typeface="Times New Roman" panose="02020603050405020304" pitchFamily="18" charset="0"/>
              <a:cs typeface="Times New Roman" panose="02020603050405020304" pitchFamily="18" charset="0"/>
            </a:endParaRPr>
          </a:p>
          <a:p>
            <a:pPr marL="800100" marR="0" lvl="1" indent="-342900" algn="l" defTabSz="914400" rtl="0" eaLnBrk="0" fontAlgn="base" latinLnBrk="0" hangingPunct="0">
              <a:lnSpc>
                <a:spcPct val="115000"/>
              </a:lnSpc>
              <a:spcBef>
                <a:spcPts val="0"/>
              </a:spcBef>
              <a:spcAft>
                <a:spcPts val="1200"/>
              </a:spcAft>
              <a:buClrTx/>
              <a:buSzTx/>
              <a:buFont typeface="Symbol" panose="05050102010706020507" pitchFamily="18" charset="2"/>
              <a:buChar char=""/>
              <a:tabLst/>
              <a:defRPr/>
            </a:pPr>
            <a:r>
              <a:rPr lang="es-GT" sz="1200" b="1" i="1" noProof="0">
                <a:effectLst/>
                <a:latin typeface="Arial (Body)"/>
                <a:ea typeface="Times New Roman" panose="02020603050405020304" pitchFamily="18" charset="0"/>
                <a:cs typeface="Times New Roman" panose="02020603050405020304" pitchFamily="18" charset="0"/>
              </a:rPr>
              <a:t>Pueden desarrollarse procesos, procedimientos y entrenamiento para subsanar las deficiencias detectadas en las auditorías de calidad de los datos.</a:t>
            </a:r>
          </a:p>
          <a:p>
            <a:pPr marL="800100" marR="0" lvl="1" indent="-342900">
              <a:lnSpc>
                <a:spcPct val="115000"/>
              </a:lnSpc>
              <a:spcBef>
                <a:spcPts val="0"/>
              </a:spcBef>
              <a:spcAft>
                <a:spcPts val="1200"/>
              </a:spcAft>
              <a:buFont typeface="Symbol" panose="05050102010706020507" pitchFamily="18" charset="2"/>
              <a:buChar char=""/>
            </a:pPr>
            <a:endParaRPr lang="es-GT" sz="1200" b="1" i="1" noProof="0">
              <a:effectLst/>
              <a:latin typeface="Arial (Body)"/>
              <a:ea typeface="Times New Roman" panose="02020603050405020304" pitchFamily="18" charset="0"/>
              <a:cs typeface="Times New Roman" panose="02020603050405020304" pitchFamily="18" charset="0"/>
            </a:endParaRPr>
          </a:p>
          <a:p>
            <a:pPr marL="800100" marR="0" lvl="1" indent="-342900">
              <a:lnSpc>
                <a:spcPct val="115000"/>
              </a:lnSpc>
              <a:spcBef>
                <a:spcPts val="0"/>
              </a:spcBef>
              <a:spcAft>
                <a:spcPts val="1200"/>
              </a:spcAft>
              <a:buFont typeface="Symbol" panose="05050102010706020507" pitchFamily="18" charset="2"/>
              <a:buChar char=""/>
            </a:pPr>
            <a:r>
              <a:rPr lang="es-GT" sz="1200" b="1" i="1" noProof="0">
                <a:effectLst/>
                <a:latin typeface="Arial (Body)"/>
                <a:ea typeface="Times New Roman" panose="02020603050405020304" pitchFamily="18" charset="0"/>
                <a:cs typeface="Times New Roman" panose="02020603050405020304" pitchFamily="18" charset="0"/>
              </a:rPr>
              <a:t>Promover la calidad proporcionando retroalimentación pertinente y consistente a los centros sanitarios. La retroalimentación debe ser constructiva y reflejar que los funcionarios responsables del distrito revisan periódicamente los datos que se comunican. Los análisis periódicos de los datos de vigilancia de enfermedades y la diseminación de dichos análisis con los profesionales sanitarios del distrito son mecanismos esenciales de retroalimentación. Esto también transmite el mensaje de que los datos son importantes y útiles para mejorar la salud pública.</a:t>
            </a:r>
          </a:p>
          <a:p>
            <a:pPr marL="0" marR="0" lvl="0" indent="0">
              <a:lnSpc>
                <a:spcPct val="115000"/>
              </a:lnSpc>
              <a:spcBef>
                <a:spcPts val="0"/>
              </a:spcBef>
              <a:spcAft>
                <a:spcPts val="1200"/>
              </a:spcAft>
              <a:buFont typeface="Symbol" panose="05050102010706020507" pitchFamily="18" charset="2"/>
              <a:buNone/>
            </a:pPr>
            <a:endParaRPr lang="es-GT" sz="1200" b="1" i="1" noProof="0">
              <a:effectLst/>
              <a:latin typeface="Arial (Body)"/>
              <a:ea typeface="Times New Roman" panose="02020603050405020304" pitchFamily="18"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pPr>
              <a:defRPr/>
            </a:pPr>
            <a:fld id="{743A8890-BACE-475F-A8B3-9202A2AC36D6}" type="slidenum">
              <a:rPr lang="en-US" altLang="en-US" smtClean="0"/>
              <a:t>17</a:t>
            </a:fld>
            <a:endParaRPr lang="en-US" altLang="en-US"/>
          </a:p>
        </p:txBody>
      </p:sp>
    </p:spTree>
    <p:extLst>
      <p:ext uri="{BB962C8B-B14F-4D97-AF65-F5344CB8AC3E}">
        <p14:creationId xmlns:p14="http://schemas.microsoft.com/office/powerpoint/2010/main" val="32242263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r>
              <a:rPr lang="es-GT" sz="1200" b="1" noProof="0">
                <a:latin typeface="Arial (Body)"/>
              </a:rPr>
              <a:t>Notas para el instructor: </a:t>
            </a:r>
          </a:p>
          <a:p>
            <a:pPr marL="0" indent="0">
              <a:buFont typeface="Arial" panose="020B0604020202020204" pitchFamily="34" charset="0"/>
              <a:buNone/>
            </a:pPr>
            <a:endParaRPr lang="es-GT" sz="1200" b="1" u="none" noProof="0">
              <a:latin typeface="Arial (Body)"/>
            </a:endParaRPr>
          </a:p>
          <a:p>
            <a:pPr marL="171450" indent="-171450">
              <a:buFont typeface="Arial" panose="020B0604020202020204" pitchFamily="34" charset="0"/>
              <a:buChar char="•"/>
            </a:pPr>
            <a:r>
              <a:rPr lang="es-GT" sz="1200" b="1" u="sng" noProof="0">
                <a:latin typeface="Arial (Body)"/>
              </a:rPr>
              <a:t>Describa </a:t>
            </a:r>
            <a:r>
              <a:rPr lang="es-GT" sz="1200" b="0" noProof="0">
                <a:latin typeface="Arial (Body)"/>
              </a:rPr>
              <a:t>la diapositiva (</a:t>
            </a:r>
            <a:r>
              <a:rPr lang="es-GT" sz="1200" b="0" i="1" noProof="0">
                <a:latin typeface="Arial (Body)"/>
              </a:rPr>
              <a:t>diríjase las notas </a:t>
            </a:r>
            <a:r>
              <a:rPr lang="es-GT" sz="1200" b="1" i="1" noProof="0">
                <a:latin typeface="Arial (Body)"/>
              </a:rPr>
              <a:t>en negrita </a:t>
            </a:r>
            <a:r>
              <a:rPr lang="es-GT" sz="1200" b="0" i="1" noProof="0">
                <a:latin typeface="Arial (Body)"/>
              </a:rPr>
              <a:t>a continuación</a:t>
            </a:r>
            <a:r>
              <a:rPr lang="es-GT" sz="1200" b="0" noProof="0">
                <a:latin typeface="Arial (Body)"/>
              </a:rPr>
              <a:t>)</a:t>
            </a:r>
          </a:p>
          <a:p>
            <a:pPr marL="285750" marR="0" indent="-285750">
              <a:lnSpc>
                <a:spcPct val="115000"/>
              </a:lnSpc>
              <a:spcBef>
                <a:spcPts val="1200"/>
              </a:spcBef>
              <a:spcAft>
                <a:spcPts val="600"/>
              </a:spcAft>
              <a:buFont typeface="Wingdings" panose="05000000000000000000" pitchFamily="2" charset="2"/>
              <a:buChar char="v"/>
            </a:pPr>
            <a:endParaRPr lang="es-GT" sz="1200" b="0" noProof="0">
              <a:effectLst/>
              <a:latin typeface="Arial (Body)"/>
              <a:ea typeface="Times New Roman" panose="02020603050405020304" pitchFamily="18" charset="0"/>
              <a:cs typeface="Arial" panose="020B0604020202020204" pitchFamily="34" charset="0"/>
            </a:endParaRPr>
          </a:p>
          <a:p>
            <a:pPr marL="742950" marR="0" lvl="1" indent="-285750">
              <a:lnSpc>
                <a:spcPct val="115000"/>
              </a:lnSpc>
              <a:spcBef>
                <a:spcPts val="1200"/>
              </a:spcBef>
              <a:spcAft>
                <a:spcPts val="600"/>
              </a:spcAft>
              <a:buFont typeface="Wingdings" panose="05000000000000000000" pitchFamily="2" charset="2"/>
              <a:buChar char="v"/>
            </a:pPr>
            <a:r>
              <a:rPr lang="es-GT" sz="1200" b="1" i="1" noProof="0">
                <a:effectLst/>
                <a:latin typeface="Arial (Body)"/>
                <a:ea typeface="Times New Roman" panose="02020603050405020304" pitchFamily="18" charset="0"/>
                <a:cs typeface="Arial" panose="020B0604020202020204" pitchFamily="34" charset="0"/>
              </a:rPr>
              <a:t>La tabla de tres columnas (parte superior de la diapositiva) muestra la oportunidad de los reportes de las 10 unidades sanitarias de un distrito. La primera columna contiene el nombre de cada unidad del distrito (en nuestro ejemplo, codificada de </a:t>
            </a:r>
            <a:r>
              <a:rPr lang="es-GT" sz="1200" b="1" i="1" noProof="0">
                <a:effectLst/>
                <a:latin typeface="Arial (Body)"/>
                <a:ea typeface="Times New Roman" panose="02020603050405020304" pitchFamily="18" charset="0"/>
                <a:cs typeface="Times New Roman" panose="02020603050405020304" pitchFamily="18" charset="0"/>
              </a:rPr>
              <a:t>A-J</a:t>
            </a:r>
            <a:r>
              <a:rPr lang="es-GT" sz="1200" b="1" i="1" noProof="0">
                <a:effectLst/>
                <a:latin typeface="Arial (Body)"/>
                <a:ea typeface="Times New Roman" panose="02020603050405020304" pitchFamily="18" charset="0"/>
                <a:cs typeface="Arial" panose="020B0604020202020204" pitchFamily="34" charset="0"/>
              </a:rPr>
              <a:t>). La columna central muestra si la unidad reportó a tiempo, tarde o no reportó en absoluto durante la semana más reciente. La columna de la derecha muestra el porcentaje acumulado de reportes puntuales en lo que va de año, es decir, el porcentaje de semanas en lo que va de año en que cada unidad ha reportado puntualmente. Los participantes utilizarán este formato durante su trabajo de campo. La leyenda de la tabla (parte inferior de la diapositiva) está codificada por colores: una "NR" sobre fondo rojo representa que no se ha recibido ningún reporte, una “T" sobre fondo amarillo representa que se ha recibido tarde y una “AT" sobre fondo verde representa que el reporte llegó a tiempo.</a:t>
            </a:r>
            <a:endParaRPr lang="es-GT" sz="1200" b="1" i="1" u="none" noProof="0">
              <a:effectLst/>
              <a:latin typeface="Arial (Body)"/>
              <a:ea typeface="Times New Roman" panose="02020603050405020304" pitchFamily="18" charset="0"/>
              <a:cs typeface="Times New Roman" panose="02020603050405020304" pitchFamily="18" charset="0"/>
            </a:endParaRPr>
          </a:p>
          <a:p>
            <a:pPr marL="742950" marR="0" lvl="1" indent="-285750">
              <a:lnSpc>
                <a:spcPct val="115000"/>
              </a:lnSpc>
              <a:spcBef>
                <a:spcPts val="1200"/>
              </a:spcBef>
              <a:spcAft>
                <a:spcPts val="600"/>
              </a:spcAft>
              <a:buFont typeface="Wingdings" panose="05000000000000000000" pitchFamily="2" charset="2"/>
              <a:buChar char="v"/>
            </a:pPr>
            <a:endParaRPr lang="es-GT" sz="1200" b="1" i="1" u="none" noProof="0">
              <a:effectLst/>
              <a:latin typeface="Arial (Body)"/>
              <a:cs typeface="Times New Roman" panose="02020603050405020304" pitchFamily="18" charset="0"/>
              <a:sym typeface="Calibri"/>
            </a:endParaRPr>
          </a:p>
          <a:p>
            <a:pPr marL="171450" marR="0" lvl="0" indent="-171450">
              <a:lnSpc>
                <a:spcPct val="115000"/>
              </a:lnSpc>
              <a:spcBef>
                <a:spcPts val="1200"/>
              </a:spcBef>
              <a:spcAft>
                <a:spcPts val="600"/>
              </a:spcAft>
              <a:buFont typeface="Arial" panose="020B0604020202020204" pitchFamily="34" charset="0"/>
              <a:buChar char="•"/>
            </a:pPr>
            <a:r>
              <a:rPr lang="es-GT" sz="1200" b="1" u="sng" noProof="0">
                <a:latin typeface="Arial (Body)"/>
                <a:cs typeface="Calibri"/>
                <a:sym typeface="Calibri"/>
              </a:rPr>
              <a:t>Diga: </a:t>
            </a:r>
            <a:r>
              <a:rPr lang="es-GT" sz="1200" noProof="0">
                <a:effectLst/>
                <a:latin typeface="Arial (Body)"/>
                <a:ea typeface="Times New Roman" panose="02020603050405020304" pitchFamily="18" charset="0"/>
                <a:cs typeface="Arial" panose="020B0604020202020204" pitchFamily="34" charset="0"/>
              </a:rPr>
              <a:t>El ejemplo de esta diapositiva ilustra cómo se puede proporcionar retroalimentación a las unidades notificadoras.</a:t>
            </a:r>
            <a:endParaRPr lang="es-GT" sz="1200" noProof="0">
              <a:effectLst/>
              <a:latin typeface="Arial (Body)"/>
              <a:ea typeface="Times New Roman" panose="02020603050405020304" pitchFamily="18"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pPr>
              <a:defRPr/>
            </a:pPr>
            <a:fld id="{743A8890-BACE-475F-A8B3-9202A2AC36D6}" type="slidenum">
              <a:rPr lang="en-US" altLang="en-US" smtClean="0"/>
              <a:t>18</a:t>
            </a:fld>
            <a:endParaRPr lang="en-US" altLang="en-US"/>
          </a:p>
        </p:txBody>
      </p:sp>
    </p:spTree>
    <p:extLst>
      <p:ext uri="{BB962C8B-B14F-4D97-AF65-F5344CB8AC3E}">
        <p14:creationId xmlns:p14="http://schemas.microsoft.com/office/powerpoint/2010/main" val="33024431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r>
              <a:rPr lang="es-GT" sz="1200" b="1" noProof="0">
                <a:latin typeface="Arial (Body)"/>
              </a:rPr>
              <a:t>Notas para el instructor: </a:t>
            </a:r>
          </a:p>
          <a:p>
            <a:pPr marL="0" marR="0">
              <a:lnSpc>
                <a:spcPct val="115000"/>
              </a:lnSpc>
              <a:spcBef>
                <a:spcPts val="0"/>
              </a:spcBef>
              <a:spcAft>
                <a:spcPts val="0"/>
              </a:spcAft>
            </a:pPr>
            <a:r>
              <a:rPr lang="es-GT" sz="1200" noProof="0">
                <a:effectLst/>
                <a:latin typeface="Arial (Body)"/>
                <a:ea typeface="Times New Roman" panose="02020603050405020304" pitchFamily="18" charset="0"/>
                <a:cs typeface="Times New Roman" panose="02020603050405020304" pitchFamily="18" charset="0"/>
              </a:rPr>
              <a:t> </a:t>
            </a:r>
          </a:p>
          <a:p>
            <a:pPr marL="171450" marR="0" indent="-171450">
              <a:lnSpc>
                <a:spcPct val="115000"/>
              </a:lnSpc>
              <a:spcBef>
                <a:spcPts val="0"/>
              </a:spcBef>
              <a:spcAft>
                <a:spcPts val="0"/>
              </a:spcAft>
              <a:buFont typeface="Arial" panose="020B0604020202020204" pitchFamily="34" charset="0"/>
              <a:buChar char="•"/>
            </a:pPr>
            <a:r>
              <a:rPr lang="es-GT" sz="1200" b="1" u="sng" noProof="0">
                <a:latin typeface="Arial (Body)"/>
                <a:cs typeface="Calibri"/>
                <a:sym typeface="Calibri"/>
              </a:rPr>
              <a:t>Diga: </a:t>
            </a:r>
            <a:r>
              <a:rPr lang="es-GT" sz="1200" noProof="0">
                <a:effectLst/>
                <a:latin typeface="Arial (Body)"/>
                <a:ea typeface="Times New Roman" panose="02020603050405020304" pitchFamily="18" charset="0"/>
                <a:cs typeface="Times New Roman" panose="02020603050405020304" pitchFamily="18" charset="0"/>
              </a:rPr>
              <a:t>La diapositiva anterior mostraba una tabla de oportunidad para una sola semana.  Los reportes semanales pueden compilarse en una tabla más amplia.  Al observar los resultados de oportunidad a lo largo del tiempo, se pueden identificar patrones. </a:t>
            </a:r>
            <a:r>
              <a:rPr lang="es-GT" sz="1200" noProof="0">
                <a:effectLst/>
                <a:latin typeface="Arial (Body)"/>
                <a:ea typeface="Times New Roman" panose="02020603050405020304" pitchFamily="18" charset="0"/>
              </a:rPr>
              <a:t>Es de esperar que, tras la formación recibida en el FETP-</a:t>
            </a:r>
            <a:r>
              <a:rPr lang="es-GT" sz="1200" noProof="0" err="1">
                <a:effectLst/>
                <a:latin typeface="Arial (Body)"/>
                <a:ea typeface="Times New Roman" panose="02020603050405020304" pitchFamily="18" charset="0"/>
              </a:rPr>
              <a:t>Frontline</a:t>
            </a:r>
            <a:r>
              <a:rPr lang="es-GT" sz="1200" noProof="0">
                <a:effectLst/>
                <a:latin typeface="Arial (Body)"/>
                <a:ea typeface="Times New Roman" panose="02020603050405020304" pitchFamily="18" charset="0"/>
              </a:rPr>
              <a:t>, cada vez más celdas se presenten de color verde!</a:t>
            </a:r>
            <a:endParaRPr lang="es-GT" sz="1200" noProof="0">
              <a:latin typeface="Arial (Body)"/>
            </a:endParaRPr>
          </a:p>
        </p:txBody>
      </p:sp>
      <p:sp>
        <p:nvSpPr>
          <p:cNvPr id="4" name="Slide Number Placeholder 3"/>
          <p:cNvSpPr>
            <a:spLocks noGrp="1"/>
          </p:cNvSpPr>
          <p:nvPr>
            <p:ph type="sldNum" sz="quarter" idx="5"/>
          </p:nvPr>
        </p:nvSpPr>
        <p:spPr/>
        <p:txBody>
          <a:bodyPr/>
          <a:lstStyle/>
          <a:p>
            <a:pPr>
              <a:defRPr/>
            </a:pPr>
            <a:fld id="{743A8890-BACE-475F-A8B3-9202A2AC36D6}" type="slidenum">
              <a:rPr lang="en-US" altLang="en-US" smtClean="0"/>
              <a:t>19</a:t>
            </a:fld>
            <a:endParaRPr lang="en-US" altLang="en-US"/>
          </a:p>
        </p:txBody>
      </p:sp>
    </p:spTree>
    <p:extLst>
      <p:ext uri="{BB962C8B-B14F-4D97-AF65-F5344CB8AC3E}">
        <p14:creationId xmlns:p14="http://schemas.microsoft.com/office/powerpoint/2010/main" val="38435408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19138"/>
            <a:ext cx="6400800" cy="3600450"/>
          </a:xfrm>
        </p:spPr>
      </p:sp>
      <p:sp>
        <p:nvSpPr>
          <p:cNvPr id="3" name="Notes Placeholder 2"/>
          <p:cNvSpPr>
            <a:spLocks noGrp="1"/>
          </p:cNvSpPr>
          <p:nvPr>
            <p:ph type="body" idx="1"/>
          </p:nvPr>
        </p:nvSpPr>
        <p:spPr/>
        <p:txBody>
          <a:bodyPr/>
          <a:lstStyle/>
          <a:p>
            <a:r>
              <a:rPr lang="es-GT" b="1" noProof="0">
                <a:latin typeface="Arial (Body)"/>
              </a:rPr>
              <a:t>Notas para el instructor:</a:t>
            </a:r>
          </a:p>
          <a:p>
            <a:endParaRPr lang="es-GT" b="1" noProof="0">
              <a:latin typeface="Arial (Body)"/>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r>
              <a:rPr lang="es-GT" b="1" i="1" noProof="0">
                <a:latin typeface="Arial (Body)"/>
              </a:rPr>
              <a:t>Estos íconos sirven como señales.  Cada ícono está pensado para ayudar a navegar por el contenido y saber qué hay más adelante.</a:t>
            </a:r>
          </a:p>
          <a:p>
            <a:endParaRPr lang="es-GT" b="1" noProof="0">
              <a:latin typeface="Arial (Body)"/>
            </a:endParaRP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s-GT" sz="1200" b="1" u="sng" noProof="0">
                <a:latin typeface="Arial (Body)"/>
                <a:cs typeface="Calibri"/>
                <a:sym typeface="Calibri"/>
              </a:rPr>
              <a:t>Diga: </a:t>
            </a:r>
            <a:r>
              <a:rPr lang="es-GT" sz="1200" b="0" noProof="0">
                <a:latin typeface="Arial (Body)"/>
                <a:cs typeface="Calibri"/>
                <a:sym typeface="Calibri"/>
              </a:rPr>
              <a:t>A modo de recordatorio</a:t>
            </a:r>
            <a:r>
              <a:rPr lang="es-GT" noProof="0">
                <a:latin typeface="Arial (Body)"/>
              </a:rPr>
              <a:t>, verá íconos utilizados a lo largo de las presentaciones de FETP Frontline.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US">
              <a:latin typeface="Arial (Body)"/>
            </a:endParaRPr>
          </a:p>
          <a:p>
            <a:pPr marL="0" indent="0">
              <a:buFont typeface="Arial" panose="020B0604020202020204" pitchFamily="34" charset="0"/>
              <a:buNone/>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1907406-920C-426E-8A32-950F522D60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t>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643896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r>
              <a:rPr lang="es-GT" sz="1800" b="1" noProof="0">
                <a:latin typeface="Arial (Body)"/>
              </a:rPr>
              <a:t>Notas para el instructor: </a:t>
            </a:r>
          </a:p>
          <a:p>
            <a:endParaRPr lang="es-GT" sz="1800" b="1" i="1" noProof="0">
              <a:effectLst/>
              <a:latin typeface="Arial (Body)"/>
              <a:ea typeface="Times New Roman" panose="02020603050405020304" pitchFamily="18" charset="0"/>
              <a:cs typeface="Arial" panose="020B0604020202020204" pitchFamily="34" charset="0"/>
            </a:endParaRPr>
          </a:p>
          <a:p>
            <a:pPr marL="285750" indent="-285750">
              <a:buFont typeface="Wingdings" panose="05000000000000000000" pitchFamily="2" charset="2"/>
              <a:buChar char="v"/>
            </a:pPr>
            <a:r>
              <a:rPr lang="es-GT" sz="1800" b="1" i="1" noProof="0">
                <a:effectLst/>
                <a:latin typeface="Arial (Body)"/>
                <a:ea typeface="Times New Roman" panose="02020603050405020304" pitchFamily="18" charset="0"/>
                <a:cs typeface="Arial" panose="020B0604020202020204" pitchFamily="34" charset="0"/>
              </a:rPr>
              <a:t>El gráfico de barras ilustra la completitud de los datos por unidad de notificación del VIH para el primer trimestre (enero, febrero y marzo) de 2023. La meta de completitud de los datos es del 80%. </a:t>
            </a:r>
            <a:endParaRPr lang="es-GT" sz="1800" b="1" i="1" u="none" noProof="0">
              <a:effectLst/>
              <a:latin typeface="Arial (Body)"/>
              <a:ea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v"/>
            </a:pPr>
            <a:endParaRPr lang="es-GT" sz="1800" b="1" i="1" u="none" noProof="0">
              <a:effectLst/>
              <a:latin typeface="Arial (Body)"/>
              <a:cs typeface="Times New Roman" panose="02020603050405020304" pitchFamily="18" charset="0"/>
            </a:endParaRPr>
          </a:p>
          <a:p>
            <a:pPr marL="285750" indent="-285750">
              <a:buFont typeface="Arial" panose="020B0604020202020204" pitchFamily="34" charset="0"/>
              <a:buChar char="•"/>
            </a:pPr>
            <a:r>
              <a:rPr lang="es-GT" sz="1800" b="1" u="sng" noProof="0">
                <a:effectLst/>
                <a:latin typeface="Arial (Body)"/>
              </a:rPr>
              <a:t>Pregunte</a:t>
            </a:r>
            <a:r>
              <a:rPr lang="es-GT" sz="1800" b="1" noProof="0">
                <a:effectLst/>
                <a:latin typeface="Arial (Body)"/>
              </a:rPr>
              <a:t>: </a:t>
            </a:r>
            <a:r>
              <a:rPr lang="es-GT" sz="1800" b="0" noProof="0">
                <a:effectLst/>
                <a:latin typeface="Arial (Body)"/>
              </a:rPr>
              <a:t>¿Cuántas unidades alcanzaron o superaron la meta del 80% de datos completos?  </a:t>
            </a:r>
            <a:r>
              <a:rPr lang="es-GT" sz="1800" b="1" i="1" noProof="0">
                <a:effectLst/>
                <a:latin typeface="Arial (Body)"/>
                <a:ea typeface="Times New Roman" panose="02020603050405020304" pitchFamily="18" charset="0"/>
                <a:cs typeface="Arial" panose="020B0604020202020204" pitchFamily="34" charset="0"/>
              </a:rPr>
              <a:t>Respuesta: </a:t>
            </a:r>
            <a:r>
              <a:rPr lang="es-GT" sz="1800" i="1" noProof="0">
                <a:effectLst/>
                <a:latin typeface="Arial (Body)"/>
                <a:ea typeface="Times New Roman" panose="02020603050405020304" pitchFamily="18" charset="0"/>
                <a:cs typeface="Arial" panose="020B0604020202020204" pitchFamily="34" charset="0"/>
              </a:rPr>
              <a:t>Ocho de 15 tuvieron un 80% de datos completos.</a:t>
            </a:r>
            <a:endParaRPr lang="es-GT" sz="1800" noProof="0">
              <a:effectLst/>
              <a:latin typeface="Arial (Body)"/>
              <a:ea typeface="Times New Roman" panose="02020603050405020304" pitchFamily="18" charset="0"/>
              <a:cs typeface="Times New Roman" panose="02020603050405020304" pitchFamily="18" charset="0"/>
            </a:endParaRPr>
          </a:p>
          <a:p>
            <a:pPr marL="0" marR="0">
              <a:lnSpc>
                <a:spcPct val="115000"/>
              </a:lnSpc>
              <a:spcBef>
                <a:spcPts val="1200"/>
              </a:spcBef>
              <a:spcAft>
                <a:spcPts val="600"/>
              </a:spcAft>
            </a:pPr>
            <a:endParaRPr lang="es-GT" sz="1800" noProof="0">
              <a:effectLst/>
              <a:latin typeface="Arial (Body)"/>
              <a:ea typeface="Times New Roman" panose="02020603050405020304" pitchFamily="18" charset="0"/>
              <a:cs typeface="Arial" panose="020B0604020202020204" pitchFamily="34" charset="0"/>
            </a:endParaRPr>
          </a:p>
          <a:p>
            <a:pPr marL="285750" marR="0" indent="-285750">
              <a:lnSpc>
                <a:spcPct val="115000"/>
              </a:lnSpc>
              <a:spcBef>
                <a:spcPts val="1200"/>
              </a:spcBef>
              <a:spcAft>
                <a:spcPts val="600"/>
              </a:spcAft>
              <a:buFont typeface="Arial" panose="020B0604020202020204" pitchFamily="34" charset="0"/>
              <a:buChar char="•"/>
            </a:pPr>
            <a:r>
              <a:rPr lang="es-GT" sz="1800" b="1" u="sng" noProof="0">
                <a:latin typeface="Arial (Body)"/>
                <a:cs typeface="Calibri"/>
                <a:sym typeface="Calibri"/>
              </a:rPr>
              <a:t>Diga: </a:t>
            </a:r>
            <a:r>
              <a:rPr lang="es-GT" sz="1800" noProof="0">
                <a:effectLst/>
                <a:latin typeface="Arial (Body)"/>
                <a:ea typeface="Times New Roman" panose="02020603050405020304" pitchFamily="18" charset="0"/>
                <a:cs typeface="Arial" panose="020B0604020202020204" pitchFamily="34" charset="0"/>
              </a:rPr>
              <a:t>Una unidad notificó el 100%. La clínica X es la que menos datos completes notificó, con un 36%.  El gráfico de barras ilustra la información real proporcionada a las organizaciones no gubernamentales (ONG) que prestaron servicios de prevención del VIH. El gráfico de barras facilita la comparación y el contraste entre las distintas unidades. Las organizaciones se colocaron en orden aleatorio en el gráfico y cada una recibió una copia del mismo en la que sólo aparecía el nombre de su propia organización. Estos datos les permitieron comparar sus resultados con los de otras organizaciones, evitando al mismo tiempo la vergüenza dentro del grupo. Se entregaron certificados a todas las agencias que alcanzaron el 80% de datos completos establecido como meta a principios de año. La información proporcionada motivó a las organizaciones con peores resultados a mejorar su rendimiento. El objetivo de proveer retroalimentación era informar y motivar a los trabajadores y, de este modo, mejorar la diseminación de la información, lo que puede mejorar la toma de decisiones.</a:t>
            </a:r>
            <a:endParaRPr lang="es-GT" sz="1800" noProof="0">
              <a:effectLst/>
              <a:latin typeface="Arial (Body)"/>
              <a:ea typeface="Times New Roman" panose="02020603050405020304" pitchFamily="18"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pPr>
              <a:defRPr/>
            </a:pPr>
            <a:fld id="{743A8890-BACE-475F-A8B3-9202A2AC36D6}" type="slidenum">
              <a:rPr lang="en-US" altLang="en-US" smtClean="0"/>
              <a:t>20</a:t>
            </a:fld>
            <a:endParaRPr lang="en-US" altLang="en-US"/>
          </a:p>
        </p:txBody>
      </p:sp>
    </p:spTree>
    <p:extLst>
      <p:ext uri="{BB962C8B-B14F-4D97-AF65-F5344CB8AC3E}">
        <p14:creationId xmlns:p14="http://schemas.microsoft.com/office/powerpoint/2010/main" val="12161858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457200" marR="0" indent="-457200">
              <a:lnSpc>
                <a:spcPct val="115000"/>
              </a:lnSpc>
              <a:spcBef>
                <a:spcPts val="1200"/>
              </a:spcBef>
              <a:spcAft>
                <a:spcPts val="600"/>
              </a:spcAft>
            </a:pPr>
            <a:r>
              <a:rPr lang="es-GT" sz="1200" b="1" noProof="0">
                <a:effectLst/>
                <a:latin typeface="Arial (Body)"/>
                <a:ea typeface="Times New Roman" panose="02020603050405020304" pitchFamily="18" charset="0"/>
                <a:cs typeface="Times New Roman" panose="02020603050405020304" pitchFamily="18" charset="0"/>
              </a:rPr>
              <a:t>Notas para el instructor:</a:t>
            </a:r>
          </a:p>
          <a:p>
            <a:pPr marL="171450" marR="0" indent="-171450">
              <a:lnSpc>
                <a:spcPct val="115000"/>
              </a:lnSpc>
              <a:spcBef>
                <a:spcPts val="1200"/>
              </a:spcBef>
              <a:spcAft>
                <a:spcPts val="600"/>
              </a:spcAft>
              <a:buFont typeface="Arial" panose="020B0604020202020204" pitchFamily="34" charset="0"/>
              <a:buChar char="•"/>
            </a:pPr>
            <a:endParaRPr lang="es-GT" sz="1200" b="1" u="sng" noProof="0">
              <a:latin typeface="Arial (Body)"/>
              <a:cs typeface="Calibri"/>
              <a:sym typeface="Calibri"/>
            </a:endParaRPr>
          </a:p>
          <a:p>
            <a:pPr marL="171450" marR="0" indent="-171450">
              <a:lnSpc>
                <a:spcPct val="115000"/>
              </a:lnSpc>
              <a:spcBef>
                <a:spcPts val="1200"/>
              </a:spcBef>
              <a:spcAft>
                <a:spcPts val="600"/>
              </a:spcAft>
              <a:buFont typeface="Arial" panose="020B0604020202020204" pitchFamily="34" charset="0"/>
              <a:buChar char="•"/>
            </a:pPr>
            <a:r>
              <a:rPr lang="es-GT" sz="1200" b="1" u="sng" noProof="0">
                <a:latin typeface="Arial (Body)"/>
                <a:cs typeface="Calibri"/>
                <a:sym typeface="Calibri"/>
              </a:rPr>
              <a:t>Diga: </a:t>
            </a:r>
            <a:r>
              <a:rPr lang="es-GT" sz="1200" noProof="0">
                <a:effectLst/>
                <a:latin typeface="Arial (Body)"/>
                <a:ea typeface="Times New Roman" panose="02020603050405020304" pitchFamily="18" charset="0"/>
                <a:cs typeface="Arial" panose="020B0604020202020204" pitchFamily="34" charset="0"/>
              </a:rPr>
              <a:t>Hay algunas formas eficaces de ofrecer retroalimentación constructiva a las unidades notificadoras (normalmente clínicas y hospitales) sin avergonzar ni molestar a nadie. Recuerde que todo comienza con una relación positiva, así que visite dichas unidades y establezca una relación positiva. Una vez que lo haga, siga estas sugerencias para proporcionar una retroalimentación constructiva. </a:t>
            </a:r>
            <a:r>
              <a:rPr lang="es-GT" sz="1200" b="1" noProof="0">
                <a:effectLst/>
                <a:latin typeface="Arial (Body)"/>
              </a:rPr>
              <a:t>&lt;CLICK&gt; </a:t>
            </a:r>
          </a:p>
          <a:p>
            <a:pPr marL="171450" marR="0" indent="-171450">
              <a:lnSpc>
                <a:spcPct val="115000"/>
              </a:lnSpc>
              <a:spcBef>
                <a:spcPts val="1200"/>
              </a:spcBef>
              <a:spcAft>
                <a:spcPts val="600"/>
              </a:spcAft>
              <a:buFont typeface="Arial" panose="020B0604020202020204" pitchFamily="34" charset="0"/>
              <a:buChar char="•"/>
            </a:pPr>
            <a:endParaRPr lang="es-GT" sz="1200" b="1" u="sng" noProof="0">
              <a:effectLst/>
              <a:latin typeface="Arial (Body)"/>
              <a:cs typeface="Calibri"/>
              <a:sym typeface="Calibri"/>
            </a:endParaRPr>
          </a:p>
          <a:p>
            <a:pPr marL="171450" marR="0" indent="-171450">
              <a:lnSpc>
                <a:spcPct val="115000"/>
              </a:lnSpc>
              <a:spcBef>
                <a:spcPts val="1200"/>
              </a:spcBef>
              <a:spcAft>
                <a:spcPts val="600"/>
              </a:spcAft>
              <a:buFont typeface="Arial" panose="020B0604020202020204" pitchFamily="34" charset="0"/>
              <a:buChar char="•"/>
            </a:pPr>
            <a:r>
              <a:rPr lang="es-GT" sz="1200" b="1" noProof="0">
                <a:effectLst/>
                <a:latin typeface="Arial (Body)"/>
                <a:ea typeface="Times New Roman" panose="02020603050405020304" pitchFamily="18" charset="0"/>
                <a:cs typeface="Arial" panose="020B0604020202020204" pitchFamily="34" charset="0"/>
              </a:rPr>
              <a:t>&lt;CLICK&gt; </a:t>
            </a:r>
            <a:r>
              <a:rPr lang="es-GT" sz="1200" noProof="0">
                <a:effectLst/>
                <a:latin typeface="Arial (Body)"/>
                <a:ea typeface="Times New Roman" panose="02020603050405020304" pitchFamily="18" charset="0"/>
                <a:cs typeface="Times New Roman" panose="02020603050405020304" pitchFamily="18" charset="0"/>
              </a:rPr>
              <a:t>Haga preguntas para comprender mejor el problema. </a:t>
            </a:r>
            <a:r>
              <a:rPr lang="es-GT" sz="1200" b="1" noProof="0">
                <a:effectLst/>
                <a:latin typeface="Arial (Body)"/>
                <a:ea typeface="Times New Roman" panose="02020603050405020304" pitchFamily="18" charset="0"/>
                <a:cs typeface="Times New Roman" panose="02020603050405020304" pitchFamily="18" charset="0"/>
              </a:rPr>
              <a:t>&lt;CLICK&gt; </a:t>
            </a:r>
            <a:r>
              <a:rPr lang="es-GT" sz="1200" noProof="0">
                <a:effectLst/>
                <a:latin typeface="Arial (Body)"/>
                <a:ea typeface="Times New Roman" panose="02020603050405020304" pitchFamily="18" charset="0"/>
                <a:cs typeface="Times New Roman" panose="02020603050405020304" pitchFamily="18" charset="0"/>
              </a:rPr>
              <a:t>Pregunte a la persona qué preguntas puede tener para usted. </a:t>
            </a:r>
            <a:r>
              <a:rPr lang="es-GT" sz="1200" b="1" noProof="0">
                <a:effectLst/>
                <a:latin typeface="Arial (Body)"/>
                <a:ea typeface="Times New Roman" panose="02020603050405020304" pitchFamily="18" charset="0"/>
                <a:cs typeface="Times New Roman" panose="02020603050405020304" pitchFamily="18" charset="0"/>
              </a:rPr>
              <a:t>&lt;CLICK&gt; </a:t>
            </a:r>
            <a:r>
              <a:rPr lang="es-GT" sz="1200" noProof="0">
                <a:effectLst/>
                <a:latin typeface="Arial (Body)"/>
                <a:ea typeface="Times New Roman" panose="02020603050405020304" pitchFamily="18" charset="0"/>
                <a:cs typeface="Times New Roman" panose="02020603050405020304" pitchFamily="18" charset="0"/>
              </a:rPr>
              <a:t>Asegúrele a la persona que el objetivo común es encontrar una solución adecuada. </a:t>
            </a:r>
            <a:r>
              <a:rPr lang="es-GT" sz="1200" b="1" noProof="0">
                <a:effectLst/>
                <a:latin typeface="Arial (Body)"/>
                <a:ea typeface="Times New Roman" panose="02020603050405020304" pitchFamily="18" charset="0"/>
                <a:cs typeface="Times New Roman" panose="02020603050405020304" pitchFamily="18" charset="0"/>
              </a:rPr>
              <a:t>&lt;CLICK&gt; </a:t>
            </a:r>
            <a:r>
              <a:rPr lang="es-GT" sz="1200" noProof="0">
                <a:effectLst/>
                <a:latin typeface="Arial (Body)"/>
                <a:ea typeface="Times New Roman" panose="02020603050405020304" pitchFamily="18" charset="0"/>
                <a:cs typeface="Times New Roman" panose="02020603050405020304" pitchFamily="18" charset="0"/>
              </a:rPr>
              <a:t>Explique las necesidades de datos: sea específico y preciso sobre lo que se necesita y por qué. </a:t>
            </a:r>
            <a:r>
              <a:rPr lang="es-GT" sz="1200" b="1" noProof="0">
                <a:effectLst/>
                <a:latin typeface="Arial (Body)"/>
                <a:ea typeface="Times New Roman" panose="02020603050405020304" pitchFamily="18" charset="0"/>
                <a:cs typeface="Times New Roman" panose="02020603050405020304" pitchFamily="18" charset="0"/>
              </a:rPr>
              <a:t>&lt;CLICK&gt; </a:t>
            </a:r>
            <a:r>
              <a:rPr lang="es-GT" sz="1200" noProof="0">
                <a:effectLst/>
                <a:latin typeface="Arial (Body)"/>
                <a:ea typeface="Times New Roman" panose="02020603050405020304" pitchFamily="18" charset="0"/>
                <a:cs typeface="Times New Roman" panose="02020603050405020304" pitchFamily="18" charset="0"/>
              </a:rPr>
              <a:t>Hágale saber a la persona que usted está disponible para ayudar incluso después de que finalice la conversación. </a:t>
            </a:r>
            <a:r>
              <a:rPr lang="es-GT" sz="1200" b="0" noProof="0">
                <a:effectLst/>
                <a:latin typeface="Arial (Body)"/>
                <a:ea typeface="Times New Roman" panose="02020603050405020304" pitchFamily="18" charset="0"/>
                <a:cs typeface="Times New Roman" panose="02020603050405020304" pitchFamily="18" charset="0"/>
              </a:rPr>
              <a:t>Recuerde que </a:t>
            </a:r>
            <a:r>
              <a:rPr lang="es-GT" sz="1200" noProof="0">
                <a:effectLst/>
                <a:latin typeface="Arial (Body)"/>
                <a:ea typeface="Times New Roman" panose="02020603050405020304" pitchFamily="18" charset="0"/>
                <a:cs typeface="Times New Roman" panose="02020603050405020304" pitchFamily="18" charset="0"/>
              </a:rPr>
              <a:t>es importante </a:t>
            </a:r>
            <a:r>
              <a:rPr lang="es-GT" sz="1200" b="0" noProof="0">
                <a:effectLst/>
                <a:latin typeface="Arial (Body)"/>
                <a:ea typeface="Times New Roman" panose="02020603050405020304" pitchFamily="18" charset="0"/>
                <a:cs typeface="Times New Roman" panose="02020603050405020304" pitchFamily="18" charset="0"/>
              </a:rPr>
              <a:t>visitar </a:t>
            </a:r>
            <a:r>
              <a:rPr lang="es-GT" sz="1200" noProof="0">
                <a:effectLst/>
                <a:latin typeface="Arial (Body)"/>
                <a:ea typeface="Times New Roman" panose="02020603050405020304" pitchFamily="18" charset="0"/>
                <a:cs typeface="Times New Roman" panose="02020603050405020304" pitchFamily="18" charset="0"/>
              </a:rPr>
              <a:t> estas unidades y establecer relaciones!</a:t>
            </a:r>
          </a:p>
          <a:p>
            <a:endParaRPr lang="en-US"/>
          </a:p>
        </p:txBody>
      </p:sp>
      <p:sp>
        <p:nvSpPr>
          <p:cNvPr id="4" name="Slide Number Placeholder 3"/>
          <p:cNvSpPr>
            <a:spLocks noGrp="1"/>
          </p:cNvSpPr>
          <p:nvPr>
            <p:ph type="sldNum" sz="quarter" idx="5"/>
          </p:nvPr>
        </p:nvSpPr>
        <p:spPr/>
        <p:txBody>
          <a:bodyPr/>
          <a:lstStyle/>
          <a:p>
            <a:pPr>
              <a:defRPr/>
            </a:pPr>
            <a:fld id="{743A8890-BACE-475F-A8B3-9202A2AC36D6}" type="slidenum">
              <a:rPr lang="en-US" altLang="en-US" smtClean="0"/>
              <a:t>21</a:t>
            </a:fld>
            <a:endParaRPr lang="en-US" altLang="en-US"/>
          </a:p>
        </p:txBody>
      </p:sp>
    </p:spTree>
    <p:extLst>
      <p:ext uri="{BB962C8B-B14F-4D97-AF65-F5344CB8AC3E}">
        <p14:creationId xmlns:p14="http://schemas.microsoft.com/office/powerpoint/2010/main" val="35857851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a:effectLst/>
                <a:latin typeface="Arial (Body)"/>
              </a:rPr>
              <a:t>Notas para el instructor:</a:t>
            </a:r>
          </a:p>
          <a:p>
            <a:pPr marL="0" marR="0">
              <a:lnSpc>
                <a:spcPct val="115000"/>
              </a:lnSpc>
              <a:spcBef>
                <a:spcPts val="1200"/>
              </a:spcBef>
              <a:spcAft>
                <a:spcPts val="600"/>
              </a:spcAft>
            </a:pPr>
            <a:endParaRPr lang="es-GT" sz="1200" noProof="0">
              <a:effectLst/>
              <a:latin typeface="Arial (Body)"/>
              <a:ea typeface="Times New Roman" panose="02020603050405020304" pitchFamily="18" charset="0"/>
              <a:cs typeface="Arial" panose="020B0604020202020204" pitchFamily="34" charset="0"/>
            </a:endParaRPr>
          </a:p>
          <a:p>
            <a:pPr marL="285750" marR="0" indent="-285750">
              <a:lnSpc>
                <a:spcPct val="115000"/>
              </a:lnSpc>
              <a:spcBef>
                <a:spcPts val="1200"/>
              </a:spcBef>
              <a:spcAft>
                <a:spcPts val="600"/>
              </a:spcAft>
              <a:buFont typeface="Wingdings" panose="05000000000000000000" pitchFamily="2" charset="2"/>
              <a:buChar char="v"/>
            </a:pPr>
            <a:r>
              <a:rPr lang="es-GT" sz="1200" b="1" i="1" noProof="0">
                <a:effectLst/>
                <a:latin typeface="Arial (Body)"/>
                <a:ea typeface="Times New Roman" panose="02020603050405020304" pitchFamily="18" charset="0"/>
                <a:cs typeface="Arial" panose="020B0604020202020204" pitchFamily="34" charset="0"/>
              </a:rPr>
              <a:t>Basándose en los resultados del primer trimestre, las unidades notificadoras del VIH (ONGs) recibieron comentarios sobre sus reportes y se les animó a mejorar.  Este gráfico de barras ilustra la completitud de los datos por unidad notificadora para </a:t>
            </a:r>
            <a:r>
              <a:rPr lang="es-GT" sz="1200" b="1" i="1" u="sng" noProof="0">
                <a:effectLst/>
                <a:latin typeface="Arial (Body)"/>
                <a:ea typeface="Times New Roman" panose="02020603050405020304" pitchFamily="18" charset="0"/>
                <a:cs typeface="Arial" panose="020B0604020202020204" pitchFamily="34" charset="0"/>
              </a:rPr>
              <a:t>el tercer trimestre </a:t>
            </a:r>
            <a:r>
              <a:rPr lang="es-GT" sz="1200" b="1" i="1" noProof="0">
                <a:effectLst/>
                <a:latin typeface="Arial (Body)"/>
                <a:ea typeface="Times New Roman" panose="02020603050405020304" pitchFamily="18" charset="0"/>
                <a:cs typeface="Arial" panose="020B0604020202020204" pitchFamily="34" charset="0"/>
              </a:rPr>
              <a:t>de 2023; los datos son de seis meses después del primer t</a:t>
            </a:r>
            <a:r>
              <a:rPr lang="es-GT" sz="1200" b="1" i="1" u="sng" noProof="0">
                <a:effectLst/>
                <a:latin typeface="Arial (Body)"/>
                <a:ea typeface="Times New Roman" panose="02020603050405020304" pitchFamily="18" charset="0"/>
                <a:cs typeface="Arial" panose="020B0604020202020204" pitchFamily="34" charset="0"/>
              </a:rPr>
              <a:t>rimestre</a:t>
            </a:r>
            <a:r>
              <a:rPr lang="es-GT" sz="1200" b="1" i="1" noProof="0">
                <a:effectLst/>
                <a:latin typeface="Arial (Body)"/>
                <a:ea typeface="Times New Roman" panose="02020603050405020304" pitchFamily="18" charset="0"/>
                <a:cs typeface="Arial" panose="020B0604020202020204" pitchFamily="34" charset="0"/>
              </a:rPr>
              <a:t>, que se mostraron anteriormente. Cuatro centros obtuvieron una puntuación del 100%, otros cinco se situaron en los 90 puntos y la Clínica X obtuvo un 87%.</a:t>
            </a:r>
            <a:endParaRPr lang="es-GT" sz="1200" b="1" i="1" noProof="0">
              <a:effectLst/>
              <a:latin typeface="Arial (Body)"/>
              <a:ea typeface="Times New Roman" panose="02020603050405020304" pitchFamily="18" charset="0"/>
              <a:cs typeface="Times New Roman" panose="02020603050405020304" pitchFamily="18" charset="0"/>
            </a:endParaRPr>
          </a:p>
          <a:p>
            <a:pPr marL="0" marR="0">
              <a:lnSpc>
                <a:spcPct val="115000"/>
              </a:lnSpc>
              <a:spcBef>
                <a:spcPts val="1200"/>
              </a:spcBef>
              <a:spcAft>
                <a:spcPts val="600"/>
              </a:spcAft>
            </a:pPr>
            <a:endParaRPr lang="es-GT" sz="1200" noProof="0">
              <a:effectLst/>
              <a:latin typeface="Arial (Body)"/>
              <a:ea typeface="Times New Roman" panose="02020603050405020304" pitchFamily="18" charset="0"/>
              <a:cs typeface="Arial" panose="020B0604020202020204" pitchFamily="34" charset="0"/>
            </a:endParaRPr>
          </a:p>
          <a:p>
            <a:pPr marL="285750" marR="0" indent="-285750">
              <a:lnSpc>
                <a:spcPct val="115000"/>
              </a:lnSpc>
              <a:spcBef>
                <a:spcPts val="1200"/>
              </a:spcBef>
              <a:spcAft>
                <a:spcPts val="600"/>
              </a:spcAft>
              <a:buFont typeface="Arial" panose="020B0604020202020204" pitchFamily="34" charset="0"/>
              <a:buChar char="•"/>
            </a:pPr>
            <a:r>
              <a:rPr lang="es-GT" sz="1200" b="1" u="sng" noProof="0">
                <a:latin typeface="Arial (Body)"/>
                <a:cs typeface="Calibri"/>
                <a:sym typeface="Calibri"/>
              </a:rPr>
              <a:t>Diga: </a:t>
            </a:r>
            <a:r>
              <a:rPr lang="es-GT" sz="1200" noProof="0">
                <a:effectLst/>
                <a:latin typeface="Arial (Body)"/>
                <a:ea typeface="Times New Roman" panose="02020603050405020304" pitchFamily="18" charset="0"/>
                <a:cs typeface="Arial" panose="020B0604020202020204" pitchFamily="34" charset="0"/>
              </a:rPr>
              <a:t>La diapositiva anterior mostraba que sólo un centro había completado el 100% de los datos, en comparación con cuatro centros en esta diapositiva.  En </a:t>
            </a:r>
            <a:r>
              <a:rPr lang="es-GT" sz="1200" b="1" noProof="0">
                <a:effectLst/>
                <a:latin typeface="Arial (Body)"/>
                <a:ea typeface="Times New Roman" panose="02020603050405020304" pitchFamily="18" charset="0"/>
                <a:cs typeface="Arial" panose="020B0604020202020204" pitchFamily="34" charset="0"/>
              </a:rPr>
              <a:t>el primer trimestre</a:t>
            </a:r>
            <a:r>
              <a:rPr lang="es-GT" sz="1200" noProof="0">
                <a:effectLst/>
                <a:latin typeface="Arial (Body)"/>
                <a:ea typeface="Times New Roman" panose="02020603050405020304" pitchFamily="18" charset="0"/>
                <a:cs typeface="Arial" panose="020B0604020202020204" pitchFamily="34" charset="0"/>
              </a:rPr>
              <a:t>, siete unidades no alcanzaron la meta del 80%; en </a:t>
            </a:r>
            <a:r>
              <a:rPr lang="es-GT" sz="1200" b="1" noProof="0">
                <a:effectLst/>
                <a:latin typeface="Arial (Body)"/>
                <a:ea typeface="Times New Roman" panose="02020603050405020304" pitchFamily="18" charset="0"/>
                <a:cs typeface="Arial" panose="020B0604020202020204" pitchFamily="34" charset="0"/>
              </a:rPr>
              <a:t>el tercer trimestre</a:t>
            </a:r>
            <a:r>
              <a:rPr lang="es-GT" sz="1200" noProof="0">
                <a:effectLst/>
                <a:latin typeface="Arial (Body)"/>
                <a:ea typeface="Times New Roman" panose="02020603050405020304" pitchFamily="18" charset="0"/>
                <a:cs typeface="Arial" panose="020B0604020202020204" pitchFamily="34" charset="0"/>
              </a:rPr>
              <a:t>, sólo uno de los 15 centros no había alcanzado la meta del 80%.  Basándonos en estos resultados, la nueva meta de completitud para las unidades se ha aumentado al 95%.  La clínica X, la unidad con peores resultados en el primer trimestre, aumentó el nivel de completitud de sus datos del 36% al 87%. Anteriormente, la clínica X había recibido advertencias de que la completitud de sus datos no era aceptable. Sin embargo, no abordó seriamente sus deficiencias hasta que recibió el gráfico de rendimiento.</a:t>
            </a:r>
            <a:endParaRPr lang="es-GT" sz="1200" b="0" noProof="0">
              <a:effectLst/>
              <a:latin typeface="Arial (Body)"/>
              <a:ea typeface="Times New Roman" panose="02020603050405020304" pitchFamily="18" charset="0"/>
              <a:cs typeface="Times New Roman" panose="02020603050405020304" pitchFamily="18" charset="0"/>
            </a:endParaRPr>
          </a:p>
          <a:p>
            <a:pPr marL="285750" marR="0" indent="-285750">
              <a:lnSpc>
                <a:spcPct val="115000"/>
              </a:lnSpc>
              <a:spcBef>
                <a:spcPts val="1200"/>
              </a:spcBef>
              <a:spcAft>
                <a:spcPts val="600"/>
              </a:spcAft>
              <a:buFont typeface="Arial" panose="020B0604020202020204" pitchFamily="34" charset="0"/>
              <a:buChar char="•"/>
            </a:pPr>
            <a:endParaRPr lang="es-GT" sz="1200" b="0" noProof="0">
              <a:effectLst/>
              <a:latin typeface="Arial (Body)"/>
              <a:cs typeface="Times New Roman" panose="02020603050405020304" pitchFamily="18" charset="0"/>
            </a:endParaRPr>
          </a:p>
          <a:p>
            <a:pPr marL="285750" marR="0" indent="-285750">
              <a:lnSpc>
                <a:spcPct val="115000"/>
              </a:lnSpc>
              <a:spcBef>
                <a:spcPts val="1200"/>
              </a:spcBef>
              <a:spcAft>
                <a:spcPts val="600"/>
              </a:spcAft>
              <a:buFont typeface="Arial" panose="020B0604020202020204" pitchFamily="34" charset="0"/>
              <a:buChar char="•"/>
            </a:pPr>
            <a:r>
              <a:rPr lang="es-GT" sz="1200" b="1" u="sng" noProof="0">
                <a:effectLst/>
                <a:latin typeface="Arial (Body)"/>
              </a:rPr>
              <a:t>Pregunte</a:t>
            </a:r>
            <a:r>
              <a:rPr lang="es-GT" sz="1200" b="1" noProof="0">
                <a:effectLst/>
                <a:latin typeface="Arial (Body)"/>
              </a:rPr>
              <a:t>: </a:t>
            </a:r>
            <a:r>
              <a:rPr lang="es-GT" sz="1200" b="0" noProof="0">
                <a:effectLst/>
                <a:latin typeface="Arial (Body)"/>
              </a:rPr>
              <a:t>¿Cómo cree que el gráfico de rendimiento proporcionado puede haber contribuido a mejorar la completitud de los datos de la clínica X?</a:t>
            </a:r>
            <a:endParaRPr lang="es-GT" sz="1200" b="1" i="0" noProof="0">
              <a:effectLst/>
              <a:latin typeface="Arial (Body)"/>
              <a:ea typeface="+mn-ea"/>
              <a:cs typeface="Arial" charset="0"/>
            </a:endParaRPr>
          </a:p>
          <a:p>
            <a:pPr marL="285750" marR="0" indent="-285750">
              <a:lnSpc>
                <a:spcPct val="115000"/>
              </a:lnSpc>
              <a:spcBef>
                <a:spcPts val="1200"/>
              </a:spcBef>
              <a:spcAft>
                <a:spcPts val="600"/>
              </a:spcAft>
              <a:buFont typeface="Arial" panose="020B0604020202020204" pitchFamily="34" charset="0"/>
              <a:buChar char="•"/>
            </a:pPr>
            <a:endParaRPr lang="es-GT" sz="1200" b="1" i="0" noProof="0">
              <a:effectLst/>
              <a:latin typeface="Arial (Body)"/>
              <a:ea typeface="+mn-ea"/>
              <a:cs typeface="Arial" charset="0"/>
            </a:endParaRPr>
          </a:p>
          <a:p>
            <a:pPr marL="285750" marR="0" indent="-285750">
              <a:lnSpc>
                <a:spcPct val="115000"/>
              </a:lnSpc>
              <a:spcBef>
                <a:spcPts val="1200"/>
              </a:spcBef>
              <a:spcAft>
                <a:spcPts val="600"/>
              </a:spcAft>
              <a:buFont typeface="Arial" panose="020B0604020202020204" pitchFamily="34" charset="0"/>
              <a:buChar char="•"/>
            </a:pPr>
            <a:r>
              <a:rPr lang="es-GT" sz="1200" b="1" i="0" u="sng" noProof="0">
                <a:effectLst/>
                <a:latin typeface="Arial (Body)"/>
                <a:ea typeface="+mn-ea"/>
                <a:cs typeface="Arial" charset="0"/>
              </a:rPr>
              <a:t>Facilite </a:t>
            </a:r>
            <a:r>
              <a:rPr lang="es-GT" sz="1200" i="0" noProof="0">
                <a:effectLst/>
                <a:latin typeface="Arial (Body)"/>
                <a:ea typeface="Times New Roman" panose="02020603050405020304" pitchFamily="18" charset="0"/>
                <a:cs typeface="Arial" panose="020B0604020202020204" pitchFamily="34" charset="0"/>
              </a:rPr>
              <a:t>una discusión basada en las respuestas de los participantes.</a:t>
            </a:r>
          </a:p>
          <a:p>
            <a:pPr marL="0" marR="0" indent="0">
              <a:lnSpc>
                <a:spcPct val="115000"/>
              </a:lnSpc>
              <a:spcBef>
                <a:spcPts val="1200"/>
              </a:spcBef>
              <a:spcAft>
                <a:spcPts val="600"/>
              </a:spcAft>
              <a:buFont typeface="Arial" panose="020B0604020202020204" pitchFamily="34" charset="0"/>
              <a:buNone/>
            </a:pPr>
            <a:endParaRPr lang="es-GT" sz="1200" i="0" noProof="0">
              <a:effectLst/>
              <a:latin typeface="Arial (Body)"/>
              <a:ea typeface="Times New Roman" panose="02020603050405020304" pitchFamily="18" charset="0"/>
              <a:cs typeface="Arial" panose="020B0604020202020204" pitchFamily="34" charset="0"/>
            </a:endParaRPr>
          </a:p>
          <a:p>
            <a:pPr marL="285750" marR="0" indent="-285750">
              <a:lnSpc>
                <a:spcPct val="115000"/>
              </a:lnSpc>
              <a:spcBef>
                <a:spcPts val="1200"/>
              </a:spcBef>
              <a:spcAft>
                <a:spcPts val="600"/>
              </a:spcAft>
              <a:buFont typeface="Arial" panose="020B0604020202020204" pitchFamily="34" charset="0"/>
              <a:buChar char="•"/>
            </a:pPr>
            <a:r>
              <a:rPr lang="es-GT" sz="1200" b="1" i="0" u="sng" noProof="0">
                <a:effectLst/>
                <a:latin typeface="Arial (Body)"/>
                <a:ea typeface="Times New Roman" panose="02020603050405020304" pitchFamily="18" charset="0"/>
                <a:cs typeface="Arial" panose="020B0604020202020204" pitchFamily="34" charset="0"/>
              </a:rPr>
              <a:t>Resuma la </a:t>
            </a:r>
            <a:r>
              <a:rPr lang="es-GT" sz="1200" i="0" noProof="0">
                <a:effectLst/>
                <a:latin typeface="Arial (Body)"/>
                <a:ea typeface="Times New Roman" panose="02020603050405020304" pitchFamily="18" charset="0"/>
                <a:cs typeface="Arial" panose="020B0604020202020204" pitchFamily="34" charset="0"/>
              </a:rPr>
              <a:t>discusión reconociendo las respuestas comunes de los participantes antes de pasar a la siguiente diapositiva.</a:t>
            </a:r>
            <a:endParaRPr lang="es-GT" sz="1200" i="0" noProof="0">
              <a:effectLst/>
              <a:latin typeface="Arial (Body)"/>
              <a:ea typeface="Times New Roman" panose="02020603050405020304" pitchFamily="18"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pPr>
              <a:defRPr/>
            </a:pPr>
            <a:fld id="{743A8890-BACE-475F-A8B3-9202A2AC36D6}" type="slidenum">
              <a:rPr lang="en-US" altLang="en-US" smtClean="0"/>
              <a:t>22</a:t>
            </a:fld>
            <a:endParaRPr lang="en-US" altLang="en-US"/>
          </a:p>
        </p:txBody>
      </p:sp>
    </p:spTree>
    <p:extLst>
      <p:ext uri="{BB962C8B-B14F-4D97-AF65-F5344CB8AC3E}">
        <p14:creationId xmlns:p14="http://schemas.microsoft.com/office/powerpoint/2010/main" val="5959533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r>
              <a:rPr lang="es-GT" sz="1200" b="1" noProof="0">
                <a:latin typeface="Arial (Body)"/>
              </a:rPr>
              <a:t>Notas para el instructor: </a:t>
            </a:r>
          </a:p>
          <a:p>
            <a:pPr marL="0" marR="0">
              <a:lnSpc>
                <a:spcPct val="115000"/>
              </a:lnSpc>
              <a:spcBef>
                <a:spcPts val="1200"/>
              </a:spcBef>
              <a:spcAft>
                <a:spcPts val="600"/>
              </a:spcAft>
            </a:pPr>
            <a:endParaRPr lang="es-GT" sz="1200" noProof="0">
              <a:effectLst/>
              <a:latin typeface="Arial (Body)"/>
              <a:ea typeface="Times New Roman" panose="02020603050405020304" pitchFamily="18" charset="0"/>
              <a:cs typeface="Arial" panose="020B0604020202020204" pitchFamily="34" charset="0"/>
            </a:endParaRPr>
          </a:p>
          <a:p>
            <a:pPr marL="285750" marR="0" indent="-285750">
              <a:lnSpc>
                <a:spcPct val="115000"/>
              </a:lnSpc>
              <a:spcBef>
                <a:spcPts val="1200"/>
              </a:spcBef>
              <a:spcAft>
                <a:spcPts val="600"/>
              </a:spcAft>
              <a:buFont typeface="Wingdings" panose="05000000000000000000" pitchFamily="2" charset="2"/>
              <a:buChar char="v"/>
            </a:pPr>
            <a:r>
              <a:rPr lang="es-GT" sz="1200" b="1" i="1" noProof="0">
                <a:effectLst/>
                <a:latin typeface="Arial (Body)"/>
                <a:ea typeface="Times New Roman" panose="02020603050405020304" pitchFamily="18" charset="0"/>
                <a:cs typeface="Arial" panose="020B0604020202020204" pitchFamily="34" charset="0"/>
              </a:rPr>
              <a:t>Esta es una diapositiva del porcentaje de unidades que reportan oportunamente, por distrito en el país de Benín en África. Las filas representan los 22 distritos de Benín. Las columnas representan 13 semanas, desde la semana anterior al inicio del programa FETP-</a:t>
            </a:r>
            <a:r>
              <a:rPr lang="es-GT" sz="1200" b="1" i="1" noProof="0" err="1">
                <a:effectLst/>
                <a:latin typeface="Arial (Body)"/>
                <a:ea typeface="Times New Roman" panose="02020603050405020304" pitchFamily="18" charset="0"/>
                <a:cs typeface="Arial" panose="020B0604020202020204" pitchFamily="34" charset="0"/>
              </a:rPr>
              <a:t>Frontline</a:t>
            </a:r>
            <a:r>
              <a:rPr lang="es-GT" sz="1200" b="1" i="1" noProof="0">
                <a:effectLst/>
                <a:latin typeface="Arial (Body)"/>
                <a:ea typeface="Times New Roman" panose="02020603050405020304" pitchFamily="18" charset="0"/>
                <a:cs typeface="Arial" panose="020B0604020202020204" pitchFamily="34" charset="0"/>
              </a:rPr>
              <a:t> hasta la semana en que finalizó este entrenamiento. El programa FETP-</a:t>
            </a:r>
            <a:r>
              <a:rPr lang="es-GT" sz="1200" b="1" i="1" noProof="0" err="1">
                <a:effectLst/>
                <a:latin typeface="Arial (Body)"/>
                <a:ea typeface="Times New Roman" panose="02020603050405020304" pitchFamily="18" charset="0"/>
                <a:cs typeface="Arial" panose="020B0604020202020204" pitchFamily="34" charset="0"/>
              </a:rPr>
              <a:t>Frontline</a:t>
            </a:r>
            <a:r>
              <a:rPr lang="es-GT" sz="1200" b="1" i="1" noProof="0">
                <a:effectLst/>
                <a:latin typeface="Arial (Body)"/>
                <a:ea typeface="Times New Roman" panose="02020603050405020304" pitchFamily="18" charset="0"/>
                <a:cs typeface="Arial" panose="020B0604020202020204" pitchFamily="34" charset="0"/>
              </a:rPr>
              <a:t> contó con un participante de casi todos los distritos. Estos participantes informaron a sus unidades que comprobarían cada semana la puntualidad de sus envíos de datos de vigilancia.  En el gráfico, verde es bueno, rojo es malo.</a:t>
            </a:r>
            <a:endParaRPr lang="es-GT" sz="1200" b="1" i="1" noProof="0">
              <a:effectLst/>
              <a:latin typeface="Arial (Body)"/>
              <a:ea typeface="Times New Roman" panose="02020603050405020304" pitchFamily="18" charset="0"/>
              <a:cs typeface="Times New Roman" panose="02020603050405020304" pitchFamily="18" charset="0"/>
            </a:endParaRPr>
          </a:p>
          <a:p>
            <a:pPr marL="0" marR="0">
              <a:spcBef>
                <a:spcPts val="1200"/>
              </a:spcBef>
              <a:spcAft>
                <a:spcPts val="600"/>
              </a:spcAft>
            </a:pPr>
            <a:endParaRPr lang="es-GT" sz="1200" b="1" noProof="0">
              <a:effectLst/>
              <a:latin typeface="Arial (Body)"/>
            </a:endParaRPr>
          </a:p>
          <a:p>
            <a:pPr marL="285750" marR="0" indent="-285750">
              <a:spcBef>
                <a:spcPts val="1200"/>
              </a:spcBef>
              <a:spcAft>
                <a:spcPts val="600"/>
              </a:spcAft>
              <a:buFont typeface="Arial" panose="020B0604020202020204" pitchFamily="34" charset="0"/>
              <a:buChar char="•"/>
            </a:pPr>
            <a:r>
              <a:rPr lang="es-GT" sz="1200" b="1" u="sng" noProof="0">
                <a:effectLst/>
                <a:latin typeface="Arial (Body)"/>
              </a:rPr>
              <a:t>Pregunte: </a:t>
            </a:r>
            <a:r>
              <a:rPr lang="es-GT" sz="1200" b="0" noProof="0">
                <a:effectLst/>
                <a:latin typeface="Arial (Body)"/>
              </a:rPr>
              <a:t>¿Qué ve durante la semana anterior al inicio de FETP-</a:t>
            </a:r>
            <a:r>
              <a:rPr lang="es-GT" sz="1200" b="0" noProof="0" err="1">
                <a:effectLst/>
                <a:latin typeface="Arial (Body)"/>
              </a:rPr>
              <a:t>Frontline</a:t>
            </a:r>
            <a:r>
              <a:rPr lang="es-GT" sz="1200" b="0" noProof="0">
                <a:effectLst/>
                <a:latin typeface="Arial (Body)"/>
              </a:rPr>
              <a:t>?  </a:t>
            </a:r>
            <a:r>
              <a:rPr lang="es-GT" sz="1200" b="1" i="0" noProof="0">
                <a:effectLst/>
                <a:latin typeface="Arial (Body)"/>
                <a:ea typeface="Times New Roman" panose="02020603050405020304" pitchFamily="18" charset="0"/>
                <a:cs typeface="Times New Roman" panose="02020603050405020304" pitchFamily="18" charset="0"/>
              </a:rPr>
              <a:t>Respuesta</a:t>
            </a:r>
            <a:r>
              <a:rPr lang="es-GT" sz="1200" b="1" i="1" noProof="0">
                <a:effectLst/>
                <a:latin typeface="Arial (Body)"/>
                <a:ea typeface="Times New Roman" panose="02020603050405020304" pitchFamily="18" charset="0"/>
                <a:cs typeface="Times New Roman" panose="02020603050405020304" pitchFamily="18" charset="0"/>
              </a:rPr>
              <a:t>: </a:t>
            </a:r>
            <a:r>
              <a:rPr lang="es-GT" sz="1200" b="0" kern="1200" noProof="0">
                <a:solidFill>
                  <a:schemeClr val="tx1"/>
                </a:solidFill>
                <a:effectLst/>
                <a:latin typeface="Arial (Body)"/>
                <a:ea typeface="+mn-ea"/>
                <a:cs typeface="Arial" charset="0"/>
              </a:rPr>
              <a:t>Que la mayoría de distritos se muestran en tonos naranja, rosa y rojo.</a:t>
            </a:r>
          </a:p>
          <a:p>
            <a:endParaRPr lang="en-US" sz="1200" b="0" kern="1200">
              <a:solidFill>
                <a:schemeClr val="tx1"/>
              </a:solidFill>
              <a:effectLst/>
              <a:latin typeface="Arial (Body)"/>
              <a:ea typeface="+mn-ea"/>
              <a:cs typeface="Arial" charset="0"/>
            </a:endParaRPr>
          </a:p>
          <a:p>
            <a:endParaRPr lang="en-US"/>
          </a:p>
        </p:txBody>
      </p:sp>
      <p:sp>
        <p:nvSpPr>
          <p:cNvPr id="4" name="Slide Number Placeholder 3"/>
          <p:cNvSpPr>
            <a:spLocks noGrp="1"/>
          </p:cNvSpPr>
          <p:nvPr>
            <p:ph type="sldNum" sz="quarter" idx="5"/>
          </p:nvPr>
        </p:nvSpPr>
        <p:spPr/>
        <p:txBody>
          <a:bodyPr/>
          <a:lstStyle/>
          <a:p>
            <a:pPr>
              <a:defRPr/>
            </a:pPr>
            <a:fld id="{743A8890-BACE-475F-A8B3-9202A2AC36D6}" type="slidenum">
              <a:rPr lang="en-US" altLang="en-US" smtClean="0"/>
              <a:t>23</a:t>
            </a:fld>
            <a:endParaRPr lang="en-US" altLang="en-US"/>
          </a:p>
        </p:txBody>
      </p:sp>
    </p:spTree>
    <p:extLst>
      <p:ext uri="{BB962C8B-B14F-4D97-AF65-F5344CB8AC3E}">
        <p14:creationId xmlns:p14="http://schemas.microsoft.com/office/powerpoint/2010/main" val="20705413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r>
              <a:rPr lang="es-GT" sz="1800" b="1" noProof="0">
                <a:latin typeface="Arial (Body)"/>
              </a:rPr>
              <a:t>Notas para el instructor: </a:t>
            </a:r>
            <a:endParaRPr lang="es-GT" sz="1800" b="1" u="none" noProof="0">
              <a:effectLst/>
              <a:latin typeface="Arial (Body)"/>
            </a:endParaRPr>
          </a:p>
          <a:p>
            <a:endParaRPr lang="es-GT" sz="1800" b="1" u="none" noProof="0">
              <a:effectLst/>
              <a:latin typeface="Arial (Body)"/>
            </a:endParaRPr>
          </a:p>
          <a:p>
            <a:pPr marL="285750" indent="-285750">
              <a:buFont typeface="Arial" panose="020B0604020202020204" pitchFamily="34" charset="0"/>
              <a:buChar char="•"/>
            </a:pPr>
            <a:r>
              <a:rPr lang="es-GT" sz="1800" b="1" u="sng" noProof="0">
                <a:effectLst/>
                <a:latin typeface="Arial (Body)"/>
              </a:rPr>
              <a:t>Pregunte</a:t>
            </a:r>
            <a:r>
              <a:rPr lang="es-GT" sz="1800" b="1" noProof="0">
                <a:effectLst/>
                <a:latin typeface="Arial (Body)"/>
              </a:rPr>
              <a:t>: </a:t>
            </a:r>
            <a:r>
              <a:rPr lang="es-GT" sz="1800" b="0" noProof="0">
                <a:effectLst/>
                <a:latin typeface="Arial (Body)"/>
              </a:rPr>
              <a:t>A mitad de curso, ¿qué ve? </a:t>
            </a:r>
            <a:r>
              <a:rPr lang="es-GT" sz="1800" b="1" i="0" noProof="0">
                <a:effectLst/>
                <a:latin typeface="Arial (Body)"/>
                <a:ea typeface="Times New Roman" panose="02020603050405020304" pitchFamily="18" charset="0"/>
                <a:cs typeface="Times New Roman" panose="02020603050405020304" pitchFamily="18" charset="0"/>
              </a:rPr>
              <a:t>Respuesta: </a:t>
            </a:r>
            <a:r>
              <a:rPr lang="es-GT" sz="1800" i="1" noProof="0">
                <a:effectLst/>
                <a:latin typeface="Arial (Body)"/>
                <a:ea typeface="Times New Roman" panose="02020603050405020304" pitchFamily="18" charset="0"/>
                <a:cs typeface="Times New Roman" panose="02020603050405020304" pitchFamily="18" charset="0"/>
              </a:rPr>
              <a:t>Más celdas de color verde.</a:t>
            </a:r>
          </a:p>
          <a:p>
            <a:endParaRPr lang="en-US"/>
          </a:p>
        </p:txBody>
      </p:sp>
      <p:sp>
        <p:nvSpPr>
          <p:cNvPr id="4" name="Slide Number Placeholder 3"/>
          <p:cNvSpPr>
            <a:spLocks noGrp="1"/>
          </p:cNvSpPr>
          <p:nvPr>
            <p:ph type="sldNum" sz="quarter" idx="5"/>
          </p:nvPr>
        </p:nvSpPr>
        <p:spPr/>
        <p:txBody>
          <a:bodyPr/>
          <a:lstStyle/>
          <a:p>
            <a:pPr>
              <a:defRPr/>
            </a:pPr>
            <a:fld id="{743A8890-BACE-475F-A8B3-9202A2AC36D6}" type="slidenum">
              <a:rPr lang="en-US" altLang="en-US" smtClean="0"/>
              <a:t>24</a:t>
            </a:fld>
            <a:endParaRPr lang="en-US" altLang="en-US"/>
          </a:p>
        </p:txBody>
      </p:sp>
    </p:spTree>
    <p:extLst>
      <p:ext uri="{BB962C8B-B14F-4D97-AF65-F5344CB8AC3E}">
        <p14:creationId xmlns:p14="http://schemas.microsoft.com/office/powerpoint/2010/main" val="27046130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r>
              <a:rPr lang="es-GT" sz="1200" b="1" noProof="0">
                <a:latin typeface="Arial (Body)"/>
              </a:rPr>
              <a:t>Notas para el instructor: </a:t>
            </a:r>
          </a:p>
          <a:p>
            <a:pPr marL="171450" marR="0" indent="-171450">
              <a:spcBef>
                <a:spcPts val="1200"/>
              </a:spcBef>
              <a:spcAft>
                <a:spcPts val="600"/>
              </a:spcAft>
              <a:buFont typeface="Arial" panose="020B0604020202020204" pitchFamily="34" charset="0"/>
              <a:buChar char="•"/>
            </a:pPr>
            <a:endParaRPr lang="es-GT" sz="1200" b="1" u="sng" noProof="0">
              <a:effectLst/>
              <a:latin typeface="Arial (Body)"/>
            </a:endParaRPr>
          </a:p>
          <a:p>
            <a:pPr marL="171450" marR="0" indent="-171450">
              <a:spcBef>
                <a:spcPts val="1200"/>
              </a:spcBef>
              <a:spcAft>
                <a:spcPts val="600"/>
              </a:spcAft>
              <a:buFont typeface="Arial" panose="020B0604020202020204" pitchFamily="34" charset="0"/>
              <a:buChar char="•"/>
            </a:pPr>
            <a:r>
              <a:rPr lang="es-GT" sz="1200" b="1" u="sng" noProof="0">
                <a:effectLst/>
                <a:latin typeface="Arial (Body)"/>
              </a:rPr>
              <a:t>Pregunte: </a:t>
            </a:r>
            <a:r>
              <a:rPr lang="es-GT" sz="1200" b="0" noProof="0">
                <a:effectLst/>
                <a:latin typeface="Arial (Body)"/>
              </a:rPr>
              <a:t>¿Qué ve al final del entrenamiento de FETP-</a:t>
            </a:r>
            <a:r>
              <a:rPr lang="es-GT" sz="1200" b="0" noProof="0" err="1">
                <a:effectLst/>
                <a:latin typeface="Arial (Body)"/>
              </a:rPr>
              <a:t>Frontline</a:t>
            </a:r>
            <a:r>
              <a:rPr lang="es-GT" sz="1200" b="0" noProof="0">
                <a:effectLst/>
                <a:latin typeface="Arial (Body)"/>
              </a:rPr>
              <a:t>? </a:t>
            </a:r>
            <a:r>
              <a:rPr lang="es-GT" sz="1200" b="1" i="0" noProof="0">
                <a:effectLst/>
                <a:latin typeface="Arial (Body)"/>
                <a:ea typeface="Times New Roman" panose="02020603050405020304" pitchFamily="18" charset="0"/>
                <a:cs typeface="Times New Roman" panose="02020603050405020304" pitchFamily="18" charset="0"/>
              </a:rPr>
              <a:t>Respuesta: </a:t>
            </a:r>
            <a:r>
              <a:rPr lang="es-GT" sz="1200" i="1" noProof="0">
                <a:effectLst/>
                <a:latin typeface="Arial (Body)"/>
                <a:ea typeface="Times New Roman" panose="02020603050405020304" pitchFamily="18" charset="0"/>
                <a:cs typeface="Times New Roman" panose="02020603050405020304" pitchFamily="18" charset="0"/>
              </a:rPr>
              <a:t> la mayoría de las celdas de color verde.</a:t>
            </a:r>
          </a:p>
          <a:p>
            <a:pPr marL="171450" marR="0" indent="-171450">
              <a:spcBef>
                <a:spcPts val="1200"/>
              </a:spcBef>
              <a:spcAft>
                <a:spcPts val="600"/>
              </a:spcAft>
              <a:buFont typeface="Arial" panose="020B0604020202020204" pitchFamily="34" charset="0"/>
              <a:buChar char="•"/>
            </a:pPr>
            <a:endParaRPr lang="es-GT" sz="1200" b="1" i="1" u="sng" noProof="0">
              <a:effectLst/>
              <a:latin typeface="Arial (Body)"/>
              <a:cs typeface="Times New Roman" panose="02020603050405020304" pitchFamily="18" charset="0"/>
              <a:sym typeface="Calibri"/>
            </a:endParaRPr>
          </a:p>
          <a:p>
            <a:pPr marL="171450" marR="0" indent="-171450">
              <a:spcBef>
                <a:spcPts val="1200"/>
              </a:spcBef>
              <a:spcAft>
                <a:spcPts val="600"/>
              </a:spcAft>
              <a:buFont typeface="Arial" panose="020B0604020202020204" pitchFamily="34" charset="0"/>
              <a:buChar char="•"/>
            </a:pPr>
            <a:r>
              <a:rPr lang="es-GT" sz="1200" b="1" u="sng" noProof="0">
                <a:latin typeface="Arial (Body)"/>
                <a:cs typeface="Calibri"/>
                <a:sym typeface="Calibri"/>
              </a:rPr>
              <a:t>Diga: </a:t>
            </a:r>
            <a:r>
              <a:rPr lang="es-GT" sz="1200" noProof="0">
                <a:effectLst/>
                <a:latin typeface="Arial (Body)"/>
                <a:ea typeface="Times New Roman" panose="02020603050405020304" pitchFamily="18" charset="0"/>
                <a:cs typeface="Times New Roman" panose="02020603050405020304" pitchFamily="18" charset="0"/>
              </a:rPr>
              <a:t>Esto ilustra que el seguimiento y la retroalimentación funcionan.  </a:t>
            </a:r>
            <a:r>
              <a:rPr lang="es-ES" sz="1200" noProof="0">
                <a:effectLst/>
                <a:latin typeface="Arial (Body)"/>
                <a:ea typeface="Times New Roman" panose="02020603050405020304" pitchFamily="18" charset="0"/>
                <a:cs typeface="Times New Roman" panose="02020603050405020304" pitchFamily="18" charset="0"/>
              </a:rPr>
              <a:t>¡Esperamos que todos tengan un impacto similar!</a:t>
            </a:r>
            <a:endParaRPr lang="es-GT" sz="1200" noProof="0">
              <a:effectLst/>
              <a:latin typeface="Arial (Body)"/>
              <a:ea typeface="Times New Roman" panose="02020603050405020304" pitchFamily="18"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pPr>
              <a:defRPr/>
            </a:pPr>
            <a:fld id="{743A8890-BACE-475F-A8B3-9202A2AC36D6}" type="slidenum">
              <a:rPr lang="en-US" altLang="en-US" smtClean="0"/>
              <a:t>25</a:t>
            </a:fld>
            <a:endParaRPr lang="en-US" altLang="en-US"/>
          </a:p>
        </p:txBody>
      </p:sp>
    </p:spTree>
    <p:extLst>
      <p:ext uri="{BB962C8B-B14F-4D97-AF65-F5344CB8AC3E}">
        <p14:creationId xmlns:p14="http://schemas.microsoft.com/office/powerpoint/2010/main" val="38534309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a:lnSpc>
                <a:spcPct val="115000"/>
              </a:lnSpc>
              <a:spcBef>
                <a:spcPts val="1200"/>
              </a:spcBef>
              <a:spcAft>
                <a:spcPts val="600"/>
              </a:spcAft>
            </a:pPr>
            <a:r>
              <a:rPr lang="es-GT" sz="1200" b="1" noProof="0">
                <a:effectLst/>
                <a:latin typeface="Arial (Body)"/>
                <a:ea typeface="Times New Roman" panose="02020603050405020304" pitchFamily="18" charset="0"/>
                <a:cs typeface="Times New Roman" panose="02020603050405020304" pitchFamily="18" charset="0"/>
              </a:rPr>
              <a:t>Notas para el instructor:</a:t>
            </a:r>
            <a:endParaRPr lang="es-GT" sz="1200" noProof="0">
              <a:effectLst/>
              <a:latin typeface="Arial (Body)"/>
              <a:ea typeface="Times New Roman" panose="02020603050405020304" pitchFamily="18" charset="0"/>
              <a:cs typeface="Times New Roman" panose="02020603050405020304" pitchFamily="18" charset="0"/>
            </a:endParaRPr>
          </a:p>
          <a:p>
            <a:pPr marL="0" marR="0" eaLnBrk="0" fontAlgn="base" hangingPunct="0">
              <a:spcBef>
                <a:spcPts val="430"/>
              </a:spcBef>
              <a:spcAft>
                <a:spcPts val="0"/>
              </a:spcAft>
            </a:pPr>
            <a:endParaRPr lang="es-GT" sz="1200" i="1" kern="1200" noProof="0">
              <a:effectLst/>
              <a:latin typeface="Arial (Body)"/>
              <a:ea typeface="MS Mincho" panose="02020609040205080304" pitchFamily="49" charset="-128"/>
              <a:cs typeface="Times New Roman" panose="02020603050405020304" pitchFamily="18" charset="0"/>
            </a:endParaRPr>
          </a:p>
          <a:p>
            <a:pPr marL="285750" marR="0" lvl="0" indent="-285750" algn="l" defTabSz="914400" rtl="0" eaLnBrk="0" fontAlgn="base" latinLnBrk="0" hangingPunct="0">
              <a:lnSpc>
                <a:spcPct val="100000"/>
              </a:lnSpc>
              <a:spcBef>
                <a:spcPts val="430"/>
              </a:spcBef>
              <a:spcAft>
                <a:spcPts val="0"/>
              </a:spcAft>
              <a:buClrTx/>
              <a:buSzTx/>
              <a:buFont typeface="Wingdings" panose="05000000000000000000" pitchFamily="2" charset="2"/>
              <a:buChar char="v"/>
              <a:tabLst/>
              <a:defRPr/>
            </a:pPr>
            <a:r>
              <a:rPr lang="es-GT" sz="1200" b="1" i="1" kern="1200" noProof="0">
                <a:solidFill>
                  <a:schemeClr val="tx1"/>
                </a:solidFill>
                <a:effectLst/>
                <a:latin typeface="Arial (Body)"/>
                <a:ea typeface="+mn-ea"/>
                <a:cs typeface="+mn-cs"/>
              </a:rPr>
              <a:t>Lo más destacado de Una Sola Salud: </a:t>
            </a:r>
            <a:r>
              <a:rPr lang="es-GT" sz="1200" b="1" i="1" noProof="0">
                <a:latin typeface="Arial (Body)"/>
                <a:cs typeface="+mn-cs"/>
              </a:rPr>
              <a:t>Como se expone en esta sesión, una de las posibles causas de la mala calidad de los datos es la incompatibilidad de los sistemas de información. Teniendo esto en cuenta, merece la pena revisar los grados de colaboración en los sistemas de vigilancia usando el enfoque de Una Sola Salud. La forma en que se recopilan y comparten los datos influye en la calidad de los mismos. </a:t>
            </a:r>
          </a:p>
          <a:p>
            <a:pPr marL="285750" marR="0" indent="-285750" eaLnBrk="0" fontAlgn="base" hangingPunct="0">
              <a:spcBef>
                <a:spcPts val="430"/>
              </a:spcBef>
              <a:spcAft>
                <a:spcPts val="0"/>
              </a:spcAft>
              <a:buFont typeface="Wingdings" panose="05000000000000000000" pitchFamily="2" charset="2"/>
              <a:buChar char="v"/>
            </a:pPr>
            <a:endParaRPr lang="es-GT" sz="1200" b="1" i="1" kern="1200" noProof="0">
              <a:effectLst/>
              <a:latin typeface="Arial (Body)"/>
              <a:ea typeface="MS Mincho" panose="02020609040205080304" pitchFamily="49" charset="-128"/>
              <a:cs typeface="Times New Roman" panose="02020603050405020304" pitchFamily="18" charset="0"/>
            </a:endParaRPr>
          </a:p>
          <a:p>
            <a:pPr marL="285750" marR="0" indent="-285750" eaLnBrk="0" fontAlgn="base" hangingPunct="0">
              <a:spcBef>
                <a:spcPts val="430"/>
              </a:spcBef>
              <a:spcAft>
                <a:spcPts val="0"/>
              </a:spcAft>
              <a:buFont typeface="Wingdings" panose="05000000000000000000" pitchFamily="2" charset="2"/>
              <a:buChar char="v"/>
            </a:pPr>
            <a:r>
              <a:rPr lang="es-GT" sz="1200" b="1" i="1" kern="1200" noProof="0">
                <a:effectLst/>
                <a:latin typeface="Arial (Body)"/>
                <a:ea typeface="MS Mincho" panose="02020609040205080304" pitchFamily="49" charset="-128"/>
                <a:cs typeface="Times New Roman" panose="02020603050405020304" pitchFamily="18" charset="0"/>
              </a:rPr>
              <a:t>Lo más destacado de </a:t>
            </a:r>
            <a:r>
              <a:rPr lang="es-GT" sz="1200" b="1" i="1" kern="1200" noProof="0">
                <a:solidFill>
                  <a:schemeClr val="tx1"/>
                </a:solidFill>
                <a:effectLst/>
                <a:latin typeface="Arial (Body)"/>
                <a:ea typeface="+mn-ea"/>
                <a:cs typeface="+mn-cs"/>
              </a:rPr>
              <a:t>Una Sola Salud</a:t>
            </a:r>
            <a:r>
              <a:rPr lang="es-GT" sz="1200" b="1" i="1" kern="1200" noProof="0">
                <a:effectLst/>
                <a:latin typeface="Arial (Body)"/>
                <a:ea typeface="MS Mincho" panose="02020609040205080304" pitchFamily="49" charset="-128"/>
                <a:cs typeface="Times New Roman" panose="02020603050405020304" pitchFamily="18" charset="0"/>
              </a:rPr>
              <a:t>:  El intercambio de datos entre sistemas de información es crucial para el éxito de la vigilancia de la salud y garantizar que las variables presentes en más de un sistema se capturen de la misma manera (Sí/No frente a 1/2) puede repercutir enormemente en la utilidad de estos sistemas de vigilancia conjunta. Los datos sólo son útiles si se pueden analizar y actuar en consecuencia. Los datos separados de los sistemas de salud pública y sanidad animal que no puedan analizarse conjuntamente no podrán utilizarse de forma conjunta</a:t>
            </a:r>
            <a:r>
              <a:rPr lang="es-GT" sz="1200" b="1" i="1" noProof="0">
                <a:effectLst/>
                <a:latin typeface="Arial (Body)"/>
                <a:ea typeface="Times New Roman" panose="02020603050405020304" pitchFamily="18" charset="0"/>
                <a:cs typeface="Times New Roman" panose="02020603050405020304" pitchFamily="18" charset="0"/>
              </a:rPr>
              <a:t>. </a:t>
            </a:r>
          </a:p>
          <a:p>
            <a:pPr marL="285750" marR="0" indent="-285750" eaLnBrk="0" fontAlgn="base" hangingPunct="0">
              <a:spcBef>
                <a:spcPts val="430"/>
              </a:spcBef>
              <a:spcAft>
                <a:spcPts val="0"/>
              </a:spcAft>
              <a:buFont typeface="Wingdings" panose="05000000000000000000" pitchFamily="2" charset="2"/>
              <a:buChar char="v"/>
            </a:pPr>
            <a:endParaRPr lang="es-GT" sz="1200" b="1" noProof="0">
              <a:effectLst/>
              <a:latin typeface="Arial (Body)"/>
              <a:cs typeface="Times New Roman" panose="02020603050405020304" pitchFamily="18" charset="0"/>
            </a:endParaRPr>
          </a:p>
          <a:p>
            <a:pPr marL="285750" marR="0" indent="-285750" eaLnBrk="0" fontAlgn="base" hangingPunct="0">
              <a:spcBef>
                <a:spcPts val="430"/>
              </a:spcBef>
              <a:spcAft>
                <a:spcPts val="0"/>
              </a:spcAft>
              <a:buFont typeface="Arial" panose="020B0604020202020204" pitchFamily="34" charset="0"/>
              <a:buChar char="•"/>
            </a:pPr>
            <a:r>
              <a:rPr lang="es-GT" sz="1200" b="1" u="sng" noProof="0">
                <a:effectLst/>
                <a:latin typeface="Arial (Body)"/>
              </a:rPr>
              <a:t>Pregunte: </a:t>
            </a:r>
            <a:r>
              <a:rPr lang="es-GT" sz="1200" noProof="0">
                <a:effectLst/>
                <a:latin typeface="Arial (Body)"/>
              </a:rPr>
              <a:t>¿Qué medidas ha adoptado cada sector para mejorar la calidad de los datos? </a:t>
            </a:r>
          </a:p>
          <a:p>
            <a:pPr marL="285750" marR="0" indent="-285750" eaLnBrk="0" fontAlgn="base" hangingPunct="0">
              <a:spcBef>
                <a:spcPts val="430"/>
              </a:spcBef>
              <a:spcAft>
                <a:spcPts val="0"/>
              </a:spcAft>
              <a:buFont typeface="Arial" panose="020B0604020202020204" pitchFamily="34" charset="0"/>
              <a:buChar char="•"/>
            </a:pPr>
            <a:endParaRPr lang="es-GT" sz="1200" b="1" noProof="0">
              <a:effectLst/>
              <a:latin typeface="Arial (Body)"/>
              <a:ea typeface="Times New Roman" panose="02020603050405020304" pitchFamily="18" charset="0"/>
              <a:cs typeface="Times New Roman" panose="02020603050405020304" pitchFamily="18" charset="0"/>
            </a:endParaRPr>
          </a:p>
          <a:p>
            <a:pPr marL="285750" marR="0" indent="-285750" eaLnBrk="0" fontAlgn="base" hangingPunct="0">
              <a:spcBef>
                <a:spcPts val="430"/>
              </a:spcBef>
              <a:spcAft>
                <a:spcPts val="0"/>
              </a:spcAft>
              <a:buFont typeface="Arial" panose="020B0604020202020204" pitchFamily="34" charset="0"/>
              <a:buChar char="•"/>
            </a:pPr>
            <a:r>
              <a:rPr lang="es-GT" sz="1200" b="1" u="sng" noProof="0">
                <a:effectLst/>
                <a:latin typeface="Arial (Body)"/>
                <a:ea typeface="Times New Roman" panose="02020603050405020304" pitchFamily="18" charset="0"/>
                <a:cs typeface="Times New Roman" panose="02020603050405020304" pitchFamily="18" charset="0"/>
              </a:rPr>
              <a:t>Acepte las </a:t>
            </a:r>
            <a:r>
              <a:rPr lang="es-GT" sz="1200" b="0" noProof="0">
                <a:effectLst/>
                <a:latin typeface="Arial (Body)"/>
                <a:ea typeface="Times New Roman" panose="02020603050405020304" pitchFamily="18" charset="0"/>
                <a:cs typeface="Times New Roman" panose="02020603050405020304" pitchFamily="18" charset="0"/>
              </a:rPr>
              <a:t>respuestas y pase a la siguiente diapositiva.</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EB32458-B0FD-4E0D-A69A-149897CA0BBB}"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t>26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378749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GT" sz="1200" b="1" i="0" u="none" strike="noStrike" kern="1200" cap="none" spc="0" normalizeH="0" baseline="0" noProof="0">
                <a:ln>
                  <a:noFill/>
                </a:ln>
                <a:solidFill>
                  <a:prstClr val="black"/>
                </a:solidFill>
                <a:effectLst/>
                <a:uLnTx/>
                <a:uFillTx/>
                <a:latin typeface="Arial (Body)"/>
                <a:ea typeface="+mn-ea"/>
                <a:cs typeface="+mn-cs"/>
              </a:rPr>
              <a:t>Notas para el instructor: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GT" sz="1200" b="1" i="0" u="none" strike="noStrike" kern="1200" cap="none" spc="0" normalizeH="0" baseline="0" noProof="0">
              <a:ln>
                <a:noFill/>
              </a:ln>
              <a:solidFill>
                <a:prstClr val="black"/>
              </a:solidFill>
              <a:effectLst/>
              <a:uLnTx/>
              <a:uFillTx/>
              <a:latin typeface="Arial (Body)"/>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GT" sz="1200" b="1" i="0" u="sng" strike="noStrike" kern="1200" cap="none" spc="0" normalizeH="0" baseline="0" noProof="0">
                <a:ln>
                  <a:noFill/>
                </a:ln>
                <a:solidFill>
                  <a:prstClr val="black"/>
                </a:solidFill>
                <a:effectLst/>
                <a:uLnTx/>
                <a:uFillTx/>
                <a:latin typeface="Arial (Body)"/>
                <a:ea typeface="+mn-ea"/>
                <a:cs typeface="+mn-cs"/>
              </a:rPr>
              <a:t>Lea </a:t>
            </a:r>
            <a:r>
              <a:rPr kumimoji="0" lang="es-GT" sz="1200" b="0" i="0" u="none" strike="noStrike" kern="1200" cap="none" spc="0" normalizeH="0" baseline="0" noProof="0">
                <a:ln>
                  <a:noFill/>
                </a:ln>
                <a:solidFill>
                  <a:prstClr val="black"/>
                </a:solidFill>
                <a:effectLst/>
                <a:uLnTx/>
                <a:uFillTx/>
                <a:latin typeface="Arial (Body)"/>
                <a:ea typeface="+mn-ea"/>
                <a:cs typeface="+mn-cs"/>
              </a:rPr>
              <a:t>la primera pregunta en voz alta (</a:t>
            </a:r>
            <a:r>
              <a:rPr kumimoji="0" lang="es-GT" sz="1200" b="0" i="1" u="none" strike="noStrike" kern="1200" cap="none" spc="0" normalizeH="0" baseline="0" noProof="0">
                <a:ln>
                  <a:noFill/>
                </a:ln>
                <a:solidFill>
                  <a:prstClr val="black"/>
                </a:solidFill>
                <a:effectLst/>
                <a:uLnTx/>
                <a:uFillTx/>
                <a:latin typeface="Arial (Body)"/>
                <a:ea typeface="+mn-ea"/>
                <a:cs typeface="+mn-cs"/>
              </a:rPr>
              <a:t>¿Cuáles son los problemas habituales de calidad de datos que experimenta en su sector?).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GT" sz="1200" b="0" i="0" u="none" strike="noStrike" kern="1200" cap="none" spc="0" normalizeH="0" baseline="0" noProof="0">
              <a:ln>
                <a:noFill/>
              </a:ln>
              <a:solidFill>
                <a:prstClr val="black"/>
              </a:solidFill>
              <a:effectLst/>
              <a:uLnTx/>
              <a:uFillTx/>
              <a:latin typeface="Arial (Body)"/>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GT" sz="1200" b="1" i="0" u="sng" strike="noStrike" kern="1200" cap="none" spc="0" normalizeH="0" baseline="0" noProof="0">
                <a:ln>
                  <a:noFill/>
                </a:ln>
                <a:solidFill>
                  <a:prstClr val="black"/>
                </a:solidFill>
                <a:effectLst/>
                <a:uLnTx/>
                <a:uFillTx/>
                <a:latin typeface="Arial (Body)"/>
                <a:ea typeface="+mn-ea"/>
                <a:cs typeface="+mn-cs"/>
              </a:rPr>
              <a:t>Permita </a:t>
            </a:r>
            <a:r>
              <a:rPr kumimoji="0" lang="es-GT" sz="1200" b="0" i="0" u="none" strike="noStrike" kern="1200" cap="none" spc="0" normalizeH="0" baseline="0" noProof="0">
                <a:ln>
                  <a:noFill/>
                </a:ln>
                <a:solidFill>
                  <a:prstClr val="black"/>
                </a:solidFill>
                <a:effectLst/>
                <a:uLnTx/>
                <a:uFillTx/>
                <a:latin typeface="Arial (Body)"/>
                <a:ea typeface="+mn-ea"/>
                <a:cs typeface="+mn-cs"/>
              </a:rPr>
              <a:t>que responda un representante de cada sector.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GT" sz="1200" b="0" i="0" u="none" strike="noStrike" kern="1200" cap="none" spc="0" normalizeH="0" baseline="0" noProof="0">
              <a:ln>
                <a:noFill/>
              </a:ln>
              <a:solidFill>
                <a:prstClr val="black"/>
              </a:solidFill>
              <a:effectLst/>
              <a:uLnTx/>
              <a:uFillTx/>
              <a:latin typeface="Arial (Body)"/>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GT" sz="1200" b="1" i="0" u="sng" strike="noStrike" kern="1200" cap="none" spc="0" normalizeH="0" baseline="0" noProof="0">
                <a:ln>
                  <a:noFill/>
                </a:ln>
                <a:solidFill>
                  <a:prstClr val="black"/>
                </a:solidFill>
                <a:effectLst/>
                <a:uLnTx/>
                <a:uFillTx/>
                <a:latin typeface="Arial (Body)"/>
                <a:ea typeface="+mn-ea"/>
                <a:cs typeface="+mn-cs"/>
              </a:rPr>
              <a:t>Facilite </a:t>
            </a:r>
            <a:r>
              <a:rPr kumimoji="0" lang="es-GT" sz="1200" b="0" i="0" u="none" strike="noStrike" kern="1200" cap="none" spc="0" normalizeH="0" baseline="0" noProof="0">
                <a:ln>
                  <a:noFill/>
                </a:ln>
                <a:solidFill>
                  <a:prstClr val="black"/>
                </a:solidFill>
                <a:effectLst/>
                <a:uLnTx/>
                <a:uFillTx/>
                <a:latin typeface="Arial (Body)"/>
                <a:ea typeface="+mn-ea"/>
                <a:cs typeface="+mn-cs"/>
              </a:rPr>
              <a:t>una discusión de 3-5 minutos. </a:t>
            </a:r>
            <a:r>
              <a:rPr lang="es-GT" b="1">
                <a:latin typeface="Arial (Body)"/>
              </a:rPr>
              <a:t>&lt;CLICK&gt;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s-GT" b="1">
              <a:latin typeface="Arial (Body)"/>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GT" b="1" u="sng">
                <a:latin typeface="Arial (Body)"/>
              </a:rPr>
              <a:t>Lea </a:t>
            </a:r>
            <a:r>
              <a:rPr lang="es-GT" b="0">
                <a:latin typeface="Arial (Body)"/>
              </a:rPr>
              <a:t>en voz alta la segunda pregunta (</a:t>
            </a:r>
            <a:r>
              <a:rPr lang="es-GT" b="0" i="1">
                <a:latin typeface="Arial (Body)"/>
              </a:rPr>
              <a:t>¿Qué medidas ha adoptado cada sector para mejorar la calidad de los datos?)</a:t>
            </a:r>
            <a:r>
              <a:rPr lang="es-GT" b="0">
                <a:latin typeface="Arial (Body)"/>
              </a:rPr>
              <a:t>.</a:t>
            </a:r>
            <a:endParaRPr lang="es-GT">
              <a:latin typeface="Arial (Body)"/>
            </a:endParaRPr>
          </a:p>
          <a:p>
            <a:endParaRPr lang="es-GT">
              <a:latin typeface="Arial (Body)"/>
            </a:endParaRPr>
          </a:p>
          <a:p>
            <a:pPr marL="171450" indent="-171450">
              <a:buFont typeface="Arial" panose="020B0604020202020204" pitchFamily="34" charset="0"/>
              <a:buChar char="•"/>
            </a:pPr>
            <a:r>
              <a:rPr lang="es-GT" b="1" u="sng">
                <a:latin typeface="Arial (Body)"/>
              </a:rPr>
              <a:t>Permita </a:t>
            </a:r>
            <a:r>
              <a:rPr lang="es-GT">
                <a:latin typeface="Arial (Body)"/>
              </a:rPr>
              <a:t>que responda un representante de cada sector. </a:t>
            </a:r>
          </a:p>
          <a:p>
            <a:pPr marL="171450" indent="-171450">
              <a:buFont typeface="Arial" panose="020B0604020202020204" pitchFamily="34" charset="0"/>
              <a:buChar char="•"/>
            </a:pPr>
            <a:endParaRPr kumimoji="0" lang="es-GT" sz="1200" b="1" i="0" u="sng" strike="noStrike" kern="1200" cap="none" spc="0" normalizeH="0" baseline="0" noProof="0">
              <a:ln>
                <a:noFill/>
              </a:ln>
              <a:solidFill>
                <a:prstClr val="black"/>
              </a:solidFill>
              <a:effectLst/>
              <a:uLnTx/>
              <a:uFillTx/>
              <a:latin typeface="Arial (Body)"/>
              <a:ea typeface="+mn-ea"/>
              <a:cs typeface="+mn-cs"/>
            </a:endParaRPr>
          </a:p>
          <a:p>
            <a:pPr marL="171450" indent="-171450">
              <a:buFont typeface="Arial" panose="020B0604020202020204" pitchFamily="34" charset="0"/>
              <a:buChar char="•"/>
            </a:pPr>
            <a:r>
              <a:rPr kumimoji="0" lang="es-GT" sz="1200" b="1" i="0" u="sng" strike="noStrike" kern="1200" cap="none" spc="0" normalizeH="0" baseline="0" noProof="0">
                <a:ln>
                  <a:noFill/>
                </a:ln>
                <a:solidFill>
                  <a:prstClr val="black"/>
                </a:solidFill>
                <a:effectLst/>
                <a:uLnTx/>
                <a:uFillTx/>
                <a:latin typeface="Arial (Body)"/>
                <a:ea typeface="+mn-ea"/>
                <a:cs typeface="+mn-cs"/>
              </a:rPr>
              <a:t>Facilite </a:t>
            </a:r>
            <a:r>
              <a:rPr kumimoji="0" lang="es-GT" sz="1200" b="0" i="0" u="none" strike="noStrike" kern="1200" cap="none" spc="0" normalizeH="0" baseline="0" noProof="0">
                <a:ln>
                  <a:noFill/>
                </a:ln>
                <a:solidFill>
                  <a:prstClr val="black"/>
                </a:solidFill>
                <a:effectLst/>
                <a:uLnTx/>
                <a:uFillTx/>
                <a:latin typeface="Arial (Body)"/>
                <a:ea typeface="+mn-ea"/>
                <a:cs typeface="+mn-cs"/>
              </a:rPr>
              <a:t>una discusión de 3-5 minutos. </a:t>
            </a:r>
          </a:p>
          <a:p>
            <a:pPr marL="171450" indent="-171450">
              <a:buFont typeface="Arial" panose="020B0604020202020204" pitchFamily="34" charset="0"/>
              <a:buChar char="•"/>
            </a:pPr>
            <a:endParaRPr kumimoji="0" lang="es-GT" sz="1200" b="0" i="0" u="none" strike="noStrike" kern="1200" cap="none" spc="0" normalizeH="0" baseline="0" noProof="0">
              <a:ln>
                <a:noFill/>
              </a:ln>
              <a:solidFill>
                <a:prstClr val="black"/>
              </a:solidFill>
              <a:effectLst/>
              <a:uLnTx/>
              <a:uFillTx/>
              <a:latin typeface="Arial (Body)"/>
              <a:ea typeface="+mn-ea"/>
              <a:cs typeface="+mn-cs"/>
            </a:endParaRPr>
          </a:p>
          <a:p>
            <a:pPr marL="171450" indent="-171450">
              <a:buFont typeface="Arial" panose="020B0604020202020204" pitchFamily="34" charset="0"/>
              <a:buChar char="•"/>
            </a:pPr>
            <a:r>
              <a:rPr kumimoji="0" lang="es-GT" sz="1200" b="1" i="0" u="sng" strike="noStrike" kern="1200" cap="none" spc="0" normalizeH="0" baseline="0" noProof="0">
                <a:ln>
                  <a:noFill/>
                </a:ln>
                <a:solidFill>
                  <a:prstClr val="black"/>
                </a:solidFill>
                <a:effectLst/>
                <a:uLnTx/>
                <a:uFillTx/>
                <a:latin typeface="Arial (Body)"/>
                <a:ea typeface="+mn-ea"/>
                <a:cs typeface="+mn-cs"/>
              </a:rPr>
              <a:t>Resuma </a:t>
            </a:r>
            <a:r>
              <a:rPr kumimoji="0" lang="es-GT" sz="1200" b="0" i="0" u="none" strike="noStrike" kern="1200" cap="none" spc="0" normalizeH="0" baseline="0" noProof="0">
                <a:ln>
                  <a:noFill/>
                </a:ln>
                <a:solidFill>
                  <a:prstClr val="black"/>
                </a:solidFill>
                <a:effectLst/>
                <a:uLnTx/>
                <a:uFillTx/>
                <a:latin typeface="Arial (Body)"/>
                <a:ea typeface="+mn-ea"/>
                <a:cs typeface="+mn-cs"/>
              </a:rPr>
              <a:t>reconociendo las respuestas de cada sector y confirmando que no hay respuestas correctas.  Las respuestas variarán en función de las experiencias individuales. </a:t>
            </a:r>
          </a:p>
        </p:txBody>
      </p:sp>
      <p:sp>
        <p:nvSpPr>
          <p:cNvPr id="4" name="Slide Number Placeholder 3"/>
          <p:cNvSpPr>
            <a:spLocks noGrp="1"/>
          </p:cNvSpPr>
          <p:nvPr>
            <p:ph type="sldNum" sz="quarter" idx="5"/>
          </p:nvPr>
        </p:nvSpPr>
        <p:spPr/>
        <p:txBody>
          <a:bodyPr/>
          <a:lstStyle/>
          <a:p>
            <a:pPr>
              <a:defRPr/>
            </a:pPr>
            <a:fld id="{743A8890-BACE-475F-A8B3-9202A2AC36D6}" type="slidenum">
              <a:rPr lang="en-US" altLang="en-US" smtClean="0"/>
              <a:t>27</a:t>
            </a:fld>
            <a:endParaRPr lang="en-US" altLang="en-US"/>
          </a:p>
        </p:txBody>
      </p:sp>
    </p:spTree>
    <p:extLst>
      <p:ext uri="{BB962C8B-B14F-4D97-AF65-F5344CB8AC3E}">
        <p14:creationId xmlns:p14="http://schemas.microsoft.com/office/powerpoint/2010/main" val="1269238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lnSpc>
                <a:spcPct val="115000"/>
              </a:lnSpc>
              <a:spcBef>
                <a:spcPts val="1200"/>
              </a:spcBef>
              <a:spcAft>
                <a:spcPts val="600"/>
              </a:spcAft>
            </a:pPr>
            <a:r>
              <a:rPr lang="es-GT" sz="1200" b="1" noProof="0" dirty="0">
                <a:effectLst/>
                <a:latin typeface="Arial (Body)"/>
                <a:ea typeface="Times New Roman" panose="02020603050405020304" pitchFamily="18" charset="0"/>
                <a:cs typeface="Times New Roman" panose="02020603050405020304" pitchFamily="18" charset="0"/>
              </a:rPr>
              <a:t>Notas para el instructor:</a:t>
            </a:r>
            <a:endParaRPr lang="es-GT" sz="1200" noProof="0" dirty="0">
              <a:effectLst/>
              <a:latin typeface="Arial (Body)"/>
              <a:ea typeface="Times New Roman" panose="02020603050405020304" pitchFamily="18" charset="0"/>
              <a:cs typeface="Times New Roman" panose="02020603050405020304" pitchFamily="18" charset="0"/>
            </a:endParaRPr>
          </a:p>
          <a:p>
            <a:pPr marL="0" marR="0">
              <a:lnSpc>
                <a:spcPct val="115000"/>
              </a:lnSpc>
              <a:spcBef>
                <a:spcPts val="1200"/>
              </a:spcBef>
              <a:spcAft>
                <a:spcPts val="600"/>
              </a:spcAft>
            </a:pPr>
            <a:endParaRPr lang="es-GT" sz="1200" b="1" u="sng" noProof="0" dirty="0">
              <a:latin typeface="Arial (Body)"/>
              <a:cs typeface="Calibri"/>
              <a:sym typeface="Calibri"/>
            </a:endParaRPr>
          </a:p>
          <a:p>
            <a:pPr marL="171450" marR="0" indent="-171450">
              <a:lnSpc>
                <a:spcPct val="115000"/>
              </a:lnSpc>
              <a:spcBef>
                <a:spcPts val="1200"/>
              </a:spcBef>
              <a:spcAft>
                <a:spcPts val="600"/>
              </a:spcAft>
              <a:buFont typeface="Arial" panose="020B0604020202020204" pitchFamily="34" charset="0"/>
              <a:buChar char="•"/>
            </a:pPr>
            <a:r>
              <a:rPr lang="es-GT" sz="1200" b="1" u="sng" noProof="0" dirty="0">
                <a:latin typeface="Arial (Body)"/>
                <a:cs typeface="Calibri"/>
                <a:sym typeface="Calibri"/>
              </a:rPr>
              <a:t>Diga: </a:t>
            </a:r>
            <a:r>
              <a:rPr lang="es-GT" sz="1200" noProof="0" dirty="0">
                <a:solidFill>
                  <a:srgbClr val="000000"/>
                </a:solidFill>
                <a:effectLst/>
                <a:latin typeface="Arial (Body)"/>
                <a:ea typeface="Times New Roman" panose="02020603050405020304" pitchFamily="18" charset="0"/>
                <a:cs typeface="Arial" panose="020B0604020202020204" pitchFamily="34" charset="0"/>
              </a:rPr>
              <a:t>La calidad de los datos es un aspecto clave de los sistemas de vigilancia de la salud pública. Esta sesión ha puesto en relieve el impacto de la alta y la baja calidad de los datos, no sólo en la labor de vigilancia de las enfermedades, sino también en la presentación de reportes a niveles superiores.  La importancia de la calidad de los datos seguirá siendo evidente a lo largo del Taller 1. Realizará una auditoría de calidad de los datos durante el Intervalo de Campo 1.</a:t>
            </a:r>
          </a:p>
          <a:p>
            <a:pPr marL="171450" marR="0" indent="-171450">
              <a:lnSpc>
                <a:spcPct val="115000"/>
              </a:lnSpc>
              <a:spcBef>
                <a:spcPts val="1200"/>
              </a:spcBef>
              <a:spcAft>
                <a:spcPts val="600"/>
              </a:spcAft>
              <a:buFont typeface="Arial" panose="020B0604020202020204" pitchFamily="34" charset="0"/>
              <a:buChar char="•"/>
            </a:pPr>
            <a:endParaRPr lang="es-GT" sz="1200" b="1" u="sng" noProof="0" dirty="0">
              <a:solidFill>
                <a:srgbClr val="000000"/>
              </a:solidFill>
              <a:effectLst/>
              <a:latin typeface="Arial (Body)"/>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Arial" panose="020B0604020202020204" pitchFamily="34" charset="0"/>
              <a:buChar char="•"/>
            </a:pPr>
            <a:r>
              <a:rPr lang="es-GT" sz="1200" b="1" u="sng" noProof="0" dirty="0">
                <a:solidFill>
                  <a:srgbClr val="000000"/>
                </a:solidFill>
                <a:effectLst/>
                <a:latin typeface="Arial (Body)"/>
                <a:ea typeface="Times New Roman" panose="02020603050405020304" pitchFamily="18" charset="0"/>
                <a:cs typeface="Arial" panose="020B0604020202020204" pitchFamily="34" charset="0"/>
              </a:rPr>
              <a:t>Pregunte </a:t>
            </a:r>
            <a:r>
              <a:rPr lang="es-GT" sz="1200" noProof="0" dirty="0">
                <a:solidFill>
                  <a:srgbClr val="000000"/>
                </a:solidFill>
                <a:effectLst/>
                <a:latin typeface="Arial (Body)"/>
                <a:ea typeface="Times New Roman" panose="02020603050405020304" pitchFamily="18" charset="0"/>
                <a:cs typeface="Arial" panose="020B0604020202020204" pitchFamily="34" charset="0"/>
              </a:rPr>
              <a:t>si hay alguna duda o tema que aclarar antes de seguir adelante.</a:t>
            </a:r>
          </a:p>
          <a:p>
            <a:pPr marL="171450" marR="0" indent="-171450">
              <a:lnSpc>
                <a:spcPct val="115000"/>
              </a:lnSpc>
              <a:spcBef>
                <a:spcPts val="1200"/>
              </a:spcBef>
              <a:spcAft>
                <a:spcPts val="600"/>
              </a:spcAft>
              <a:buFont typeface="Arial" panose="020B0604020202020204" pitchFamily="34" charset="0"/>
              <a:buChar char="•"/>
            </a:pPr>
            <a:endParaRPr lang="es-GT" sz="1200" b="1" u="sng" noProof="0" dirty="0">
              <a:solidFill>
                <a:srgbClr val="000000"/>
              </a:solidFill>
              <a:effectLst/>
              <a:latin typeface="Arial (Body)"/>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Arial" panose="020B0604020202020204" pitchFamily="34" charset="0"/>
              <a:buChar char="•"/>
            </a:pPr>
            <a:r>
              <a:rPr lang="es-GT" sz="1200" b="1" u="sng" noProof="0" dirty="0">
                <a:solidFill>
                  <a:srgbClr val="000000"/>
                </a:solidFill>
                <a:effectLst/>
                <a:latin typeface="Arial (Body)"/>
                <a:ea typeface="Times New Roman" panose="02020603050405020304" pitchFamily="18" charset="0"/>
                <a:cs typeface="Arial" panose="020B0604020202020204" pitchFamily="34" charset="0"/>
              </a:rPr>
              <a:t>Abordar </a:t>
            </a:r>
            <a:r>
              <a:rPr lang="es-GT" sz="1200" noProof="0" dirty="0">
                <a:solidFill>
                  <a:srgbClr val="000000"/>
                </a:solidFill>
                <a:effectLst/>
                <a:latin typeface="Arial (Body)"/>
                <a:ea typeface="Times New Roman" panose="02020603050405020304" pitchFamily="18" charset="0"/>
                <a:cs typeface="Arial" panose="020B0604020202020204" pitchFamily="34" charset="0"/>
              </a:rPr>
              <a:t>las preguntas/problemas, según sea necesario.</a:t>
            </a:r>
            <a:endParaRPr lang="es-GT" sz="1200" noProof="0" dirty="0">
              <a:effectLst/>
              <a:latin typeface="Arial (Body)"/>
              <a:ea typeface="Times New Roman" panose="02020603050405020304" pitchFamily="18"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a:defRPr/>
            </a:pPr>
            <a:fld id="{743A8890-BACE-475F-A8B3-9202A2AC36D6}" type="slidenum">
              <a:rPr lang="en-US" altLang="en-US" smtClean="0"/>
              <a:t>28</a:t>
            </a:fld>
            <a:endParaRPr lang="en-US" altLang="en-US"/>
          </a:p>
        </p:txBody>
      </p:sp>
    </p:spTree>
    <p:extLst>
      <p:ext uri="{BB962C8B-B14F-4D97-AF65-F5344CB8AC3E}">
        <p14:creationId xmlns:p14="http://schemas.microsoft.com/office/powerpoint/2010/main" val="30071584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15000"/>
              </a:lnSpc>
              <a:spcBef>
                <a:spcPts val="0"/>
              </a:spcBef>
              <a:spcAft>
                <a:spcPts val="1200"/>
              </a:spcAft>
              <a:buClrTx/>
              <a:buSzTx/>
              <a:buFontTx/>
              <a:buNone/>
              <a:tabLst/>
              <a:defRPr/>
            </a:pPr>
            <a:r>
              <a:rPr lang="es-GT" sz="1200" b="1" noProof="0">
                <a:effectLst/>
                <a:latin typeface="Arial" panose="020B0604020202020204" pitchFamily="34" charset="0"/>
                <a:cs typeface="Arial" panose="020B0604020202020204" pitchFamily="34" charset="0"/>
              </a:rPr>
              <a:t>Notas para el instructor:</a:t>
            </a:r>
          </a:p>
          <a:p>
            <a:pPr marL="0" marR="0">
              <a:lnSpc>
                <a:spcPct val="115000"/>
              </a:lnSpc>
              <a:spcBef>
                <a:spcPts val="0"/>
              </a:spcBef>
              <a:spcAft>
                <a:spcPts val="1200"/>
              </a:spcAft>
            </a:pPr>
            <a:endParaRPr lang="es-GT" sz="1200" noProof="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i="1" noProof="0">
                <a:effectLst/>
                <a:latin typeface="Arial" panose="020B0604020202020204" pitchFamily="34" charset="0"/>
                <a:ea typeface="Times New Roman" panose="02020603050405020304" pitchFamily="18" charset="0"/>
                <a:cs typeface="Arial" panose="020B0604020202020204" pitchFamily="34" charset="0"/>
              </a:rPr>
              <a:t>Pida a un voluntario que lea los objetivos en voz alta.</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GT" sz="1200" b="1" i="1" noProof="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GT" sz="1200" b="1" i="1" u="sng" noProof="0">
                <a:effectLst/>
                <a:latin typeface="Arial" panose="020B0604020202020204" pitchFamily="34" charset="0"/>
                <a:ea typeface="Times New Roman" panose="02020603050405020304" pitchFamily="18" charset="0"/>
                <a:cs typeface="Arial" panose="020B0604020202020204" pitchFamily="34" charset="0"/>
              </a:rPr>
              <a:t>Pregunte </a:t>
            </a:r>
            <a:r>
              <a:rPr lang="es-GT" sz="1200" b="0" i="0" u="none" noProof="0">
                <a:effectLst/>
                <a:latin typeface="Arial" panose="020B0604020202020204" pitchFamily="34" charset="0"/>
                <a:ea typeface="Times New Roman" panose="02020603050405020304" pitchFamily="18" charset="0"/>
                <a:cs typeface="Arial" panose="020B0604020202020204" pitchFamily="34" charset="0"/>
              </a:rPr>
              <a:t>si se han abordado adecuadamente estos objetivos. Pregunte si hace falta alguna aclaración.  </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GT" sz="1200" b="0" i="0" u="none" noProof="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GT" sz="1200" b="1" i="0" u="sng" noProof="0">
                <a:effectLst/>
                <a:latin typeface="Arial" panose="020B0604020202020204" pitchFamily="34" charset="0"/>
                <a:ea typeface="Times New Roman" panose="02020603050405020304" pitchFamily="18" charset="0"/>
                <a:cs typeface="Arial" panose="020B0604020202020204" pitchFamily="34" charset="0"/>
              </a:rPr>
              <a:t>Responda a </a:t>
            </a:r>
            <a:r>
              <a:rPr lang="es-GT" sz="1200" b="0" i="0" u="none" noProof="0">
                <a:effectLst/>
                <a:latin typeface="Arial" panose="020B0604020202020204" pitchFamily="34" charset="0"/>
                <a:ea typeface="Times New Roman" panose="02020603050405020304" pitchFamily="18" charset="0"/>
                <a:cs typeface="Arial" panose="020B0604020202020204" pitchFamily="34" charset="0"/>
              </a:rPr>
              <a:t>las preguntas o aclárelas si es necesario.</a:t>
            </a:r>
            <a:endParaRPr lang="es-GT" sz="1200" b="1" i="1" u="sng" noProof="0">
              <a:effectLst/>
              <a:latin typeface="Arial" panose="020B0604020202020204" pitchFamily="34" charset="0"/>
              <a:ea typeface="Times New Roman" panose="02020603050405020304" pitchFamily="18" charset="0"/>
              <a:cs typeface="Arial" panose="020B0604020202020204" pitchFamily="34" charset="0"/>
            </a:endParaRPr>
          </a:p>
          <a:p>
            <a:pPr marL="0" indent="0">
              <a:lnSpc>
                <a:spcPct val="115000"/>
              </a:lnSpc>
              <a:spcAft>
                <a:spcPts val="1245"/>
              </a:spcAft>
              <a:buFont typeface="Symbol" panose="05050102010706020507" pitchFamily="18" charset="2"/>
              <a:buNone/>
            </a:pPr>
            <a:endParaRPr lang="en-US" sz="1200">
              <a:latin typeface="+mj-lt"/>
              <a:ea typeface="Times New Roman" panose="02020603050405020304" pitchFamily="18" charset="0"/>
              <a:cs typeface="Times New Roman" panose="02020603050405020304" pitchFamily="18" charset="0"/>
            </a:endParaRPr>
          </a:p>
          <a:p>
            <a:pPr marL="0" indent="0">
              <a:lnSpc>
                <a:spcPct val="115000"/>
              </a:lnSpc>
              <a:spcAft>
                <a:spcPts val="1245"/>
              </a:spcAft>
              <a:buFont typeface="Symbol" panose="05050102010706020507" pitchFamily="18" charset="2"/>
              <a:buNone/>
            </a:pPr>
            <a:endParaRPr lang="en-US" sz="1200">
              <a:latin typeface="+mj-lt"/>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64EA7F3-87C3-4B9C-A326-5DF204C82D7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t>29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028744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245"/>
              </a:spcAft>
            </a:pPr>
            <a:r>
              <a:rPr lang="es-GT" sz="1200" b="1" i="0" noProof="0">
                <a:latin typeface="Arial (Body)"/>
                <a:ea typeface="Times New Roman" panose="02020603050405020304" pitchFamily="18" charset="0"/>
                <a:cs typeface="Times New Roman" panose="02020603050405020304" pitchFamily="18" charset="0"/>
              </a:rPr>
              <a:t>Notas para el instructor</a:t>
            </a:r>
            <a:r>
              <a:rPr lang="es-GT" sz="1200" i="0" noProof="0">
                <a:latin typeface="Arial (Body)"/>
                <a:ea typeface="Times New Roman" panose="02020603050405020304" pitchFamily="18" charset="0"/>
                <a:cs typeface="Times New Roman" panose="02020603050405020304" pitchFamily="18" charset="0"/>
              </a:rPr>
              <a:t>: </a:t>
            </a:r>
          </a:p>
          <a:p>
            <a:pPr>
              <a:lnSpc>
                <a:spcPct val="115000"/>
              </a:lnSpc>
              <a:spcAft>
                <a:spcPts val="1245"/>
              </a:spcAft>
            </a:pPr>
            <a:endParaRPr lang="es-GT" sz="1200" noProof="0">
              <a:latin typeface="Arial (Body)"/>
              <a:ea typeface="Times New Roman" panose="02020603050405020304" pitchFamily="18" charset="0"/>
              <a:cs typeface="Times New Roman" panose="02020603050405020304" pitchFamily="18" charset="0"/>
            </a:endParaRPr>
          </a:p>
          <a:p>
            <a:pPr marL="171450" marR="0" lvl="0" indent="-171450" algn="l" defTabSz="914400" rtl="0" eaLnBrk="0" fontAlgn="base" latinLnBrk="0" hangingPunct="0">
              <a:lnSpc>
                <a:spcPct val="115000"/>
              </a:lnSpc>
              <a:spcBef>
                <a:spcPct val="30000"/>
              </a:spcBef>
              <a:spcAft>
                <a:spcPts val="1245"/>
              </a:spcAft>
              <a:buClrTx/>
              <a:buSzTx/>
              <a:buFont typeface="Wingdings" panose="05000000000000000000" pitchFamily="2" charset="2"/>
              <a:buChar char="v"/>
              <a:tabLst/>
              <a:defRPr/>
            </a:pPr>
            <a:r>
              <a:rPr lang="es-GT" sz="1200" b="1" i="1" noProof="0">
                <a:latin typeface="Arial (Body)"/>
                <a:ea typeface="Times New Roman"/>
                <a:cs typeface="Times New Roman"/>
                <a:sym typeface="Times New Roman"/>
              </a:rPr>
              <a:t>A continuación se ofrece un resumen de los objetivos de aprendizaje, ¡resumir los objetivos de aprendizaje es una estrategia eficaz para mejorar el pensamiento crítico!</a:t>
            </a:r>
          </a:p>
          <a:p>
            <a:pPr>
              <a:lnSpc>
                <a:spcPct val="115000"/>
              </a:lnSpc>
              <a:spcAft>
                <a:spcPts val="1245"/>
              </a:spcAft>
            </a:pPr>
            <a:endParaRPr lang="es-GT" sz="1200" noProof="0">
              <a:latin typeface="Arial (Body)"/>
              <a:ea typeface="Times New Roman" panose="02020603050405020304" pitchFamily="18" charset="0"/>
              <a:cs typeface="Times New Roman" panose="02020603050405020304" pitchFamily="18" charset="0"/>
            </a:endParaRPr>
          </a:p>
          <a:p>
            <a:pPr marL="171450" indent="-171450">
              <a:lnSpc>
                <a:spcPct val="115000"/>
              </a:lnSpc>
              <a:spcAft>
                <a:spcPts val="1245"/>
              </a:spcAft>
              <a:buFont typeface="Arial" panose="020B0604020202020204" pitchFamily="34" charset="0"/>
              <a:buChar char="•"/>
            </a:pPr>
            <a:r>
              <a:rPr lang="es-GT" b="1" u="sng" noProof="0">
                <a:latin typeface="Arial (Body)"/>
              </a:rPr>
              <a:t>Diga: </a:t>
            </a:r>
            <a:r>
              <a:rPr lang="es-GT" sz="1200" noProof="0">
                <a:latin typeface="Arial (Body)"/>
                <a:ea typeface="Times New Roman" panose="02020603050405020304" pitchFamily="18" charset="0"/>
                <a:cs typeface="Times New Roman" panose="02020603050405020304" pitchFamily="18" charset="0"/>
              </a:rPr>
              <a:t>Esta sesión presenta los problemas relacionados con la calidad de los datos que pueden afectar los reportes de vigilancia de la salud pública, las consecuencias de una mala calidad de los datos y los pasos necesarios para promover una buena calidad de los datos.</a:t>
            </a:r>
          </a:p>
          <a:p>
            <a:pPr marL="0" indent="0">
              <a:lnSpc>
                <a:spcPct val="115000"/>
              </a:lnSpc>
              <a:spcAft>
                <a:spcPts val="1245"/>
              </a:spcAft>
              <a:buFont typeface="Symbol" panose="05050102010706020507" pitchFamily="18" charset="2"/>
              <a:buNone/>
            </a:pPr>
            <a:endParaRPr lang="en-US" sz="1200">
              <a:latin typeface="+mj-lt"/>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64EA7F3-87C3-4B9C-A326-5DF204C82D7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t>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519914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GT" sz="1200" b="1" i="0" u="none" strike="noStrike" kern="1200" cap="none" spc="0" normalizeH="0" baseline="0" noProof="0">
                <a:ln>
                  <a:noFill/>
                </a:ln>
                <a:solidFill>
                  <a:prstClr val="black"/>
                </a:solidFill>
                <a:effectLst/>
                <a:uLnTx/>
                <a:uFillTx/>
                <a:latin typeface="Arial (Body)"/>
                <a:ea typeface="+mn-ea"/>
                <a:cs typeface="+mn-cs"/>
              </a:rPr>
              <a:t>Notas para el instructor: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GT" sz="1200" b="1" i="0" u="none" strike="noStrike" kern="1200" cap="none" spc="0" normalizeH="0" baseline="0" noProof="0">
              <a:ln>
                <a:noFill/>
              </a:ln>
              <a:solidFill>
                <a:prstClr val="black"/>
              </a:solidFill>
              <a:effectLst/>
              <a:uLnTx/>
              <a:uFillTx/>
              <a:latin typeface="Arial (Body)"/>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GT" sz="1200" b="1" i="0" u="sng" strike="noStrike" kern="1200" cap="none" spc="0" normalizeH="0" baseline="0" noProof="0">
                <a:ln>
                  <a:noFill/>
                </a:ln>
                <a:solidFill>
                  <a:prstClr val="black"/>
                </a:solidFill>
                <a:effectLst/>
                <a:uLnTx/>
                <a:uFillTx/>
                <a:latin typeface="Arial (Body)"/>
                <a:ea typeface="+mn-ea"/>
                <a:cs typeface="+mn-cs"/>
              </a:rPr>
              <a:t>Lea </a:t>
            </a:r>
            <a:r>
              <a:rPr kumimoji="0" lang="es-GT" sz="1200" b="0" i="0" u="none" strike="noStrike" kern="1200" cap="none" spc="0" normalizeH="0" baseline="0" noProof="0">
                <a:ln>
                  <a:noFill/>
                </a:ln>
                <a:solidFill>
                  <a:prstClr val="black"/>
                </a:solidFill>
                <a:effectLst/>
                <a:uLnTx/>
                <a:uFillTx/>
                <a:latin typeface="Arial (Body)"/>
                <a:ea typeface="+mn-ea"/>
                <a:cs typeface="+mn-cs"/>
              </a:rPr>
              <a:t>la pregunta en voz alta.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GT" sz="1200" b="0" i="0" u="none" strike="noStrike" kern="1200" cap="none" spc="0" normalizeH="0" baseline="0" noProof="0">
              <a:ln>
                <a:noFill/>
              </a:ln>
              <a:solidFill>
                <a:prstClr val="black"/>
              </a:solidFill>
              <a:effectLst/>
              <a:uLnTx/>
              <a:uFillTx/>
              <a:latin typeface="Arial (Body)"/>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GT" sz="1200" b="0" i="0" u="none" strike="noStrike" kern="1200" cap="none" spc="0" normalizeH="0" baseline="0" noProof="0">
                <a:ln>
                  <a:noFill/>
                </a:ln>
                <a:solidFill>
                  <a:prstClr val="black"/>
                </a:solidFill>
                <a:effectLst/>
                <a:uLnTx/>
                <a:uFillTx/>
                <a:latin typeface="Arial (Body)"/>
                <a:ea typeface="+mn-ea"/>
                <a:cs typeface="+mn-cs"/>
              </a:rPr>
              <a:t>Pida a 1 ó 2 voluntarios que compartan sus respuestas.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s-GT" sz="1200" b="0" i="0" u="none" strike="noStrike" kern="1200" cap="none" spc="0" normalizeH="0" baseline="0" noProof="0">
              <a:ln>
                <a:noFill/>
              </a:ln>
              <a:solidFill>
                <a:prstClr val="black"/>
              </a:solidFill>
              <a:effectLst/>
              <a:uLnTx/>
              <a:uFillTx/>
              <a:latin typeface="Arial (Body)"/>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GT" sz="1200" b="1" i="0" u="sng" strike="noStrike" kern="1200" cap="none" spc="0" normalizeH="0" baseline="0" noProof="0">
                <a:ln>
                  <a:noFill/>
                </a:ln>
                <a:solidFill>
                  <a:prstClr val="black"/>
                </a:solidFill>
                <a:effectLst/>
                <a:uLnTx/>
                <a:uFillTx/>
                <a:latin typeface="Arial (Body)"/>
                <a:ea typeface="+mn-ea"/>
                <a:cs typeface="+mn-cs"/>
              </a:rPr>
              <a:t>Permita </a:t>
            </a:r>
            <a:r>
              <a:rPr kumimoji="0" lang="es-GT" sz="1200" b="0" i="0" u="none" strike="noStrike" kern="1200" cap="none" spc="0" normalizeH="0" baseline="0" noProof="0">
                <a:ln>
                  <a:noFill/>
                </a:ln>
                <a:solidFill>
                  <a:prstClr val="black"/>
                </a:solidFill>
                <a:effectLst/>
                <a:uLnTx/>
                <a:uFillTx/>
                <a:latin typeface="Arial (Body)"/>
                <a:ea typeface="+mn-ea"/>
                <a:cs typeface="+mn-cs"/>
              </a:rPr>
              <a:t>una discusión de 3 a 5 minutos. </a:t>
            </a:r>
            <a:r>
              <a:rPr kumimoji="0" lang="es-GT" sz="1200" b="1" i="0" u="none" strike="noStrike" kern="1200" cap="none" spc="0" normalizeH="0" baseline="0" noProof="0">
                <a:ln>
                  <a:noFill/>
                </a:ln>
                <a:solidFill>
                  <a:prstClr val="black"/>
                </a:solidFill>
                <a:effectLst/>
                <a:uLnTx/>
                <a:uFillTx/>
                <a:latin typeface="Arial (Body)"/>
                <a:ea typeface="+mn-ea"/>
                <a:cs typeface="+mn-cs"/>
              </a:rPr>
              <a:t>&lt;CLICK&gt; </a:t>
            </a:r>
            <a:r>
              <a:rPr lang="es-GT" b="0" i="0">
                <a:latin typeface="Arial (Body)"/>
              </a:rPr>
              <a:t>para avanzar a la siguiente diapositiva con la respuesta.</a:t>
            </a:r>
            <a:endParaRPr kumimoji="0" lang="es-GT" sz="1200" b="1" i="0" u="none" strike="noStrike" kern="1200" cap="none" spc="0" normalizeH="0" baseline="0" noProof="0">
              <a:ln>
                <a:noFill/>
              </a:ln>
              <a:solidFill>
                <a:prstClr val="black"/>
              </a:solidFill>
              <a:effectLst/>
              <a:uLnTx/>
              <a:uFillTx/>
              <a:latin typeface="Arial (Body)"/>
              <a:ea typeface="+mn-ea"/>
              <a:cs typeface="+mn-cs"/>
            </a:endParaRPr>
          </a:p>
          <a:p>
            <a:endParaRPr lang="en-US"/>
          </a:p>
        </p:txBody>
      </p:sp>
      <p:sp>
        <p:nvSpPr>
          <p:cNvPr id="4" name="Slide Number Placeholder 3"/>
          <p:cNvSpPr>
            <a:spLocks noGrp="1"/>
          </p:cNvSpPr>
          <p:nvPr>
            <p:ph type="sldNum" sz="quarter" idx="5"/>
          </p:nvPr>
        </p:nvSpPr>
        <p:spPr/>
        <p:txBody>
          <a:bodyPr/>
          <a:lstStyle/>
          <a:p>
            <a:pPr>
              <a:defRPr/>
            </a:pPr>
            <a:fld id="{743A8890-BACE-475F-A8B3-9202A2AC36D6}" type="slidenum">
              <a:rPr lang="en-US" altLang="en-US" smtClean="0"/>
              <a:t>4</a:t>
            </a:fld>
            <a:endParaRPr lang="en-US" altLang="en-US"/>
          </a:p>
        </p:txBody>
      </p:sp>
    </p:spTree>
    <p:extLst>
      <p:ext uri="{BB962C8B-B14F-4D97-AF65-F5344CB8AC3E}">
        <p14:creationId xmlns:p14="http://schemas.microsoft.com/office/powerpoint/2010/main" val="25821708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1200"/>
              </a:spcBef>
              <a:spcAft>
                <a:spcPts val="600"/>
              </a:spcAft>
              <a:buClrTx/>
              <a:buSzTx/>
              <a:buFontTx/>
              <a:buNone/>
              <a:tabLst/>
              <a:defRPr/>
            </a:pPr>
            <a:r>
              <a:rPr lang="es-GT" sz="1200" b="1" noProof="0">
                <a:latin typeface="Arial (Body)"/>
              </a:rPr>
              <a:t>Notas para el instructor: </a:t>
            </a:r>
          </a:p>
          <a:p>
            <a:pPr marL="0" marR="0">
              <a:lnSpc>
                <a:spcPct val="115000"/>
              </a:lnSpc>
              <a:spcBef>
                <a:spcPts val="0"/>
              </a:spcBef>
              <a:spcAft>
                <a:spcPts val="600"/>
              </a:spcAft>
            </a:pPr>
            <a:endParaRPr lang="es-GT" sz="1200" noProof="0">
              <a:effectLst/>
              <a:latin typeface="Arial (Body)"/>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Arial" panose="020B0604020202020204" pitchFamily="34" charset="0"/>
              <a:buChar char="•"/>
            </a:pPr>
            <a:r>
              <a:rPr lang="es-GT" sz="1200" b="1" u="sng" noProof="0">
                <a:latin typeface="Arial (Body)"/>
              </a:rPr>
              <a:t>Explique </a:t>
            </a:r>
            <a:r>
              <a:rPr lang="es-GT" sz="1200" noProof="0">
                <a:latin typeface="Arial (Body)"/>
              </a:rPr>
              <a:t>que</a:t>
            </a:r>
            <a:r>
              <a:rPr lang="es-GT" sz="1200" noProof="0">
                <a:effectLst/>
                <a:latin typeface="Arial (Body)"/>
                <a:ea typeface="Times New Roman" panose="02020603050405020304" pitchFamily="18" charset="0"/>
                <a:cs typeface="Arial" panose="020B0604020202020204" pitchFamily="34" charset="0"/>
              </a:rPr>
              <a:t>, desde el punto de vista de la salud pública, la calidad de los datos puede definirse como el nivel de exactitud e integridad de los datos o la información sanitaria comunicada, recopilada y analizada.  La calidad de los datos puede referirse a un registro o reporte individual, o a la base de datos más amplia de registros, ya sea tabulada o agregada a mano o en una base de datos electrónica.</a:t>
            </a:r>
          </a:p>
          <a:p>
            <a:pPr marL="171450" marR="0" indent="-171450">
              <a:lnSpc>
                <a:spcPct val="115000"/>
              </a:lnSpc>
              <a:spcBef>
                <a:spcPts val="0"/>
              </a:spcBef>
              <a:spcAft>
                <a:spcPts val="600"/>
              </a:spcAft>
              <a:buFont typeface="Arial" panose="020B0604020202020204" pitchFamily="34" charset="0"/>
              <a:buChar char="•"/>
            </a:pPr>
            <a:endParaRPr lang="es-GT" sz="1200" b="1" u="sng" noProof="0">
              <a:effectLst/>
              <a:latin typeface="Arial (Body)"/>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Arial" panose="020B0604020202020204" pitchFamily="34" charset="0"/>
              <a:buChar char="•"/>
            </a:pPr>
            <a:r>
              <a:rPr lang="es-GT" sz="1200" b="1" u="sng" noProof="0">
                <a:latin typeface="Arial (Body)"/>
                <a:ea typeface="Times New Roman" panose="02020603050405020304" pitchFamily="18" charset="0"/>
                <a:cs typeface="Times New Roman" panose="02020603050405020304" pitchFamily="18" charset="0"/>
              </a:rPr>
              <a:t>Diga: </a:t>
            </a:r>
            <a:r>
              <a:rPr lang="es-GT" sz="1200" noProof="0">
                <a:effectLst/>
                <a:latin typeface="Arial (Body)"/>
                <a:ea typeface="Times New Roman" panose="02020603050405020304" pitchFamily="18" charset="0"/>
                <a:cs typeface="Arial" panose="020B0604020202020204" pitchFamily="34" charset="0"/>
              </a:rPr>
              <a:t>Otra forma de describir la calidad de los datos es preguntarse ¿Reflejan los datos con exactitud la realidad, de modo que sirvan para el fin al que están destinados?</a:t>
            </a:r>
            <a:endParaRPr lang="es-GT" sz="1200" b="0" u="none" noProof="0">
              <a:effectLst/>
              <a:latin typeface="Arial (Body)"/>
              <a:ea typeface="Times New Roman" panose="02020603050405020304" pitchFamily="18" charset="0"/>
              <a:cs typeface="Times New Roman" panose="02020603050405020304" pitchFamily="18" charset="0"/>
            </a:endParaRPr>
          </a:p>
          <a:p>
            <a:pPr marL="171450" marR="0" indent="-171450">
              <a:lnSpc>
                <a:spcPct val="115000"/>
              </a:lnSpc>
              <a:spcBef>
                <a:spcPts val="0"/>
              </a:spcBef>
              <a:spcAft>
                <a:spcPts val="600"/>
              </a:spcAft>
              <a:buFont typeface="Arial" panose="020B0604020202020204" pitchFamily="34" charset="0"/>
              <a:buChar char="•"/>
            </a:pPr>
            <a:endParaRPr lang="es-GT" sz="1200" b="0" u="none" noProof="0">
              <a:effectLst/>
              <a:latin typeface="Arial (Body)"/>
              <a:ea typeface="Times New Roman" panose="02020603050405020304" pitchFamily="18" charset="0"/>
              <a:cs typeface="Times New Roman" panose="02020603050405020304" pitchFamily="18" charset="0"/>
            </a:endParaRPr>
          </a:p>
          <a:p>
            <a:pPr marL="171450" marR="0" indent="-171450">
              <a:lnSpc>
                <a:spcPct val="115000"/>
              </a:lnSpc>
              <a:spcBef>
                <a:spcPts val="0"/>
              </a:spcBef>
              <a:spcAft>
                <a:spcPts val="600"/>
              </a:spcAft>
              <a:buFont typeface="Arial" panose="020B0604020202020204" pitchFamily="34" charset="0"/>
              <a:buChar char="•"/>
            </a:pPr>
            <a:r>
              <a:rPr lang="es-GT" sz="1200" b="1" u="sng" noProof="0">
                <a:effectLst/>
                <a:latin typeface="Arial (Body)"/>
                <a:ea typeface="Times New Roman" panose="02020603050405020304" pitchFamily="18" charset="0"/>
                <a:cs typeface="Times New Roman" panose="02020603050405020304" pitchFamily="18" charset="0"/>
              </a:rPr>
              <a:t>Pida: </a:t>
            </a:r>
            <a:r>
              <a:rPr lang="es-GT" sz="1200" b="0" noProof="0">
                <a:effectLst/>
                <a:latin typeface="Arial (Body)"/>
                <a:ea typeface="Times New Roman" panose="02020603050405020304" pitchFamily="18" charset="0"/>
                <a:cs typeface="Times New Roman" panose="02020603050405020304" pitchFamily="18" charset="0"/>
              </a:rPr>
              <a:t>Que un voluntario </a:t>
            </a:r>
            <a:r>
              <a:rPr lang="es-GT" sz="1200" noProof="0">
                <a:effectLst/>
                <a:latin typeface="Arial (Body)"/>
                <a:ea typeface="Times New Roman" panose="02020603050405020304" pitchFamily="18" charset="0"/>
                <a:cs typeface="Arial" panose="020B0604020202020204" pitchFamily="34" charset="0"/>
              </a:rPr>
              <a:t>recuerde a todos cuáles son los fines de la vigilancia.</a:t>
            </a:r>
          </a:p>
          <a:p>
            <a:pPr marL="171450" marR="0" indent="-171450">
              <a:lnSpc>
                <a:spcPct val="115000"/>
              </a:lnSpc>
              <a:spcBef>
                <a:spcPts val="0"/>
              </a:spcBef>
              <a:spcAft>
                <a:spcPts val="600"/>
              </a:spcAft>
              <a:buFont typeface="Arial" panose="020B0604020202020204" pitchFamily="34" charset="0"/>
              <a:buChar char="•"/>
            </a:pPr>
            <a:endParaRPr lang="es-GT" sz="1200" b="1" i="0" u="sng" noProof="0">
              <a:effectLst/>
              <a:latin typeface="Arial (Body)"/>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Arial" panose="020B0604020202020204" pitchFamily="34" charset="0"/>
              <a:buChar char="•"/>
            </a:pPr>
            <a:r>
              <a:rPr lang="es-GT" sz="1200" b="1" i="0" u="sng" noProof="0">
                <a:effectLst/>
                <a:latin typeface="Arial (Body)"/>
                <a:ea typeface="Times New Roman" panose="02020603050405020304" pitchFamily="18" charset="0"/>
                <a:cs typeface="Times New Roman" panose="02020603050405020304" pitchFamily="18" charset="0"/>
              </a:rPr>
              <a:t>Permita </a:t>
            </a:r>
            <a:r>
              <a:rPr lang="es-GT" sz="1200" i="0" noProof="0">
                <a:effectLst/>
                <a:latin typeface="Arial (Body)"/>
                <a:ea typeface="Times New Roman" panose="02020603050405020304" pitchFamily="18" charset="0"/>
                <a:cs typeface="Times New Roman" panose="02020603050405020304" pitchFamily="18" charset="0"/>
              </a:rPr>
              <a:t>que algunos participantes compartan sus respuestas y facilite una </a:t>
            </a:r>
            <a:r>
              <a:rPr lang="es-GT" sz="1200" i="1" noProof="0">
                <a:effectLst/>
                <a:latin typeface="Arial (Body)"/>
                <a:ea typeface="Times New Roman" panose="02020603050405020304" pitchFamily="18" charset="0"/>
                <a:cs typeface="Times New Roman" panose="02020603050405020304" pitchFamily="18" charset="0"/>
              </a:rPr>
              <a:t>breve </a:t>
            </a:r>
            <a:r>
              <a:rPr lang="es-GT" sz="1200" i="0" noProof="0">
                <a:effectLst/>
                <a:latin typeface="Arial (Body)"/>
                <a:ea typeface="Times New Roman" panose="02020603050405020304" pitchFamily="18" charset="0"/>
                <a:cs typeface="Times New Roman" panose="02020603050405020304" pitchFamily="18" charset="0"/>
              </a:rPr>
              <a:t>discusión.</a:t>
            </a:r>
          </a:p>
          <a:p>
            <a:pPr marL="171450" marR="0" indent="-171450">
              <a:lnSpc>
                <a:spcPct val="115000"/>
              </a:lnSpc>
              <a:spcBef>
                <a:spcPts val="0"/>
              </a:spcBef>
              <a:spcAft>
                <a:spcPts val="600"/>
              </a:spcAft>
              <a:buFont typeface="Arial" panose="020B0604020202020204" pitchFamily="34" charset="0"/>
              <a:buChar char="•"/>
            </a:pPr>
            <a:endParaRPr lang="es-GT" sz="1200" b="1" i="0" u="sng" noProof="0">
              <a:effectLst/>
              <a:latin typeface="Arial (Body)"/>
              <a:ea typeface="Times New Roman" panose="02020603050405020304" pitchFamily="18" charset="0"/>
              <a:cs typeface="Times New Roman" panose="02020603050405020304" pitchFamily="18" charset="0"/>
            </a:endParaRPr>
          </a:p>
          <a:p>
            <a:pPr marL="171450" marR="0" indent="-171450">
              <a:lnSpc>
                <a:spcPct val="115000"/>
              </a:lnSpc>
              <a:spcBef>
                <a:spcPts val="0"/>
              </a:spcBef>
              <a:spcAft>
                <a:spcPts val="600"/>
              </a:spcAft>
              <a:buFont typeface="Arial" panose="020B0604020202020204" pitchFamily="34" charset="0"/>
              <a:buChar char="•"/>
            </a:pPr>
            <a:r>
              <a:rPr lang="es-GT" sz="1200" b="1" u="sng" noProof="0">
                <a:effectLst/>
                <a:latin typeface="Arial (Body)"/>
                <a:ea typeface="Times New Roman" panose="02020603050405020304" pitchFamily="18" charset="0"/>
                <a:cs typeface="Arial" panose="020B0604020202020204" pitchFamily="34" charset="0"/>
              </a:rPr>
              <a:t>Respuestas: </a:t>
            </a:r>
            <a:r>
              <a:rPr lang="es-GT" sz="1200" b="0" noProof="0">
                <a:effectLst/>
                <a:latin typeface="Arial (Body)"/>
                <a:ea typeface="Times New Roman" panose="02020603050405020304" pitchFamily="18" charset="0"/>
                <a:cs typeface="Arial" panose="020B0604020202020204" pitchFamily="34" charset="0"/>
              </a:rPr>
              <a:t>El objetivo de la vigilancia es: 1. </a:t>
            </a:r>
            <a:r>
              <a:rPr lang="es-GT" sz="1200" b="0" i="1" noProof="0">
                <a:effectLst/>
                <a:latin typeface="Arial (Body)"/>
                <a:ea typeface="Times New Roman" panose="02020603050405020304" pitchFamily="18" charset="0"/>
                <a:cs typeface="Arial" panose="020B0604020202020204" pitchFamily="34" charset="0"/>
              </a:rPr>
              <a:t>Obtener información para la acción (es decir, desencadenar acciones de salud pública como la investigación de brotes). 2. </a:t>
            </a:r>
            <a:r>
              <a:rPr lang="es-GT" sz="1200" b="0" i="1" noProof="0">
                <a:effectLst/>
                <a:latin typeface="Arial (Body)"/>
                <a:ea typeface="Times New Roman" panose="02020603050405020304" pitchFamily="18" charset="0"/>
                <a:cs typeface="Times New Roman" panose="02020603050405020304" pitchFamily="18" charset="0"/>
              </a:rPr>
              <a:t>Evaluar el estado de la salud pública (es decir, qué enfermedades están ocurriendo). 3. Definir las prioridades de salud pública, (por ejemplo, para la planificación de programas) 4. Ayudar en la evaluación de programas</a:t>
            </a:r>
          </a:p>
          <a:p>
            <a:pPr marL="171450" marR="0" indent="-171450">
              <a:lnSpc>
                <a:spcPct val="115000"/>
              </a:lnSpc>
              <a:spcBef>
                <a:spcPts val="0"/>
              </a:spcBef>
              <a:spcAft>
                <a:spcPts val="600"/>
              </a:spcAft>
              <a:buFont typeface="Arial" panose="020B0604020202020204" pitchFamily="34" charset="0"/>
              <a:buChar char="•"/>
            </a:pPr>
            <a:endParaRPr lang="es-GT" sz="1200" b="0" i="1" u="sng" noProof="0">
              <a:effectLst/>
              <a:latin typeface="Arial (Body)"/>
              <a:cs typeface="Times New Roman" panose="02020603050405020304" pitchFamily="18" charset="0"/>
            </a:endParaRPr>
          </a:p>
          <a:p>
            <a:pPr marL="171450" marR="0" indent="-171450">
              <a:lnSpc>
                <a:spcPct val="115000"/>
              </a:lnSpc>
              <a:spcBef>
                <a:spcPts val="0"/>
              </a:spcBef>
              <a:spcAft>
                <a:spcPts val="600"/>
              </a:spcAft>
              <a:buFont typeface="Arial" panose="020B0604020202020204" pitchFamily="34" charset="0"/>
              <a:buChar char="•"/>
            </a:pPr>
            <a:r>
              <a:rPr lang="es-GT" sz="1200" b="1" u="sng" noProof="0">
                <a:latin typeface="Arial (Body)"/>
              </a:rPr>
              <a:t>Diga: </a:t>
            </a:r>
            <a:r>
              <a:rPr lang="es-GT" sz="1200" noProof="0">
                <a:effectLst/>
                <a:latin typeface="Arial (Body)"/>
                <a:ea typeface="Times New Roman" panose="02020603050405020304" pitchFamily="18" charset="0"/>
                <a:cs typeface="Times New Roman" panose="02020603050405020304" pitchFamily="18" charset="0"/>
              </a:rPr>
              <a:t>Así pues, la calidad de los datos se refiere a si los datos que recopilamos son lo suficientemente precisos, lo suficientemente completos y, algunos añadirían, lo suficientemente oportunos, para abordar esos objetivos.  Los datos de vigilancia de alta calidad </a:t>
            </a:r>
            <a:r>
              <a:rPr lang="es-GT" sz="1200" noProof="0">
                <a:effectLst/>
                <a:latin typeface="Arial (Body)"/>
                <a:ea typeface="Times New Roman" panose="02020603050405020304" pitchFamily="18" charset="0"/>
                <a:cs typeface="Arial" panose="020B0604020202020204" pitchFamily="34" charset="0"/>
              </a:rPr>
              <a:t>proporcionan una imagen precisa de la incidencia de enfermedades en la comunidad, de modo que se pueden detectar tendencias y cambios repentinos y tomar acciones.  Además, pueden mejorar la orientación de los programas y servicios de prevención y control de enfermedades a nivel comunitario.  Por último, </a:t>
            </a:r>
            <a:r>
              <a:rPr lang="es-GT" sz="1200" noProof="0">
                <a:effectLst/>
                <a:latin typeface="Arial (Body)"/>
                <a:ea typeface="Times New Roman" panose="02020603050405020304" pitchFamily="18" charset="0"/>
                <a:cs typeface="Times New Roman" panose="02020603050405020304" pitchFamily="18" charset="0"/>
              </a:rPr>
              <a:t>los datos de alta calidad no </a:t>
            </a:r>
            <a:r>
              <a:rPr lang="es-GT" sz="1200" u="sng" noProof="0">
                <a:effectLst/>
                <a:latin typeface="Arial (Body)"/>
                <a:ea typeface="Times New Roman" panose="02020603050405020304" pitchFamily="18" charset="0"/>
                <a:cs typeface="Times New Roman" panose="02020603050405020304" pitchFamily="18" charset="0"/>
              </a:rPr>
              <a:t>garantizan </a:t>
            </a:r>
            <a:r>
              <a:rPr lang="es-GT" sz="1200" noProof="0">
                <a:effectLst/>
                <a:latin typeface="Arial (Body)"/>
                <a:ea typeface="Times New Roman" panose="02020603050405020304" pitchFamily="18" charset="0"/>
                <a:cs typeface="Times New Roman" panose="02020603050405020304" pitchFamily="18" charset="0"/>
              </a:rPr>
              <a:t>que se tomen las decisiones correctas, pero esperamos que reduzcan la probabilidad de que se tomen las equivocadas!</a:t>
            </a:r>
          </a:p>
          <a:p>
            <a:br>
              <a:rPr lang="es-GT" sz="1800" noProof="0">
                <a:effectLst/>
                <a:latin typeface="Times New Roman" panose="02020603050405020304" pitchFamily="18" charset="0"/>
                <a:ea typeface="Times New Roman" panose="02020603050405020304" pitchFamily="18" charset="0"/>
              </a:rPr>
            </a:br>
            <a:endParaRPr lang="es-GT" noProof="0"/>
          </a:p>
        </p:txBody>
      </p:sp>
      <p:sp>
        <p:nvSpPr>
          <p:cNvPr id="4" name="Slide Number Placeholder 3"/>
          <p:cNvSpPr>
            <a:spLocks noGrp="1"/>
          </p:cNvSpPr>
          <p:nvPr>
            <p:ph type="sldNum" sz="quarter" idx="5"/>
          </p:nvPr>
        </p:nvSpPr>
        <p:spPr/>
        <p:txBody>
          <a:bodyPr/>
          <a:lstStyle/>
          <a:p>
            <a:pPr>
              <a:defRPr/>
            </a:pPr>
            <a:fld id="{743A8890-BACE-475F-A8B3-9202A2AC36D6}" type="slidenum">
              <a:rPr lang="en-US" altLang="en-US" smtClean="0"/>
              <a:t>5</a:t>
            </a:fld>
            <a:endParaRPr lang="en-US" altLang="en-US"/>
          </a:p>
        </p:txBody>
      </p:sp>
    </p:spTree>
    <p:extLst>
      <p:ext uri="{BB962C8B-B14F-4D97-AF65-F5344CB8AC3E}">
        <p14:creationId xmlns:p14="http://schemas.microsoft.com/office/powerpoint/2010/main" val="13869014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r>
              <a:rPr lang="es-GT" sz="1200" b="1" noProof="0">
                <a:latin typeface="Arial (Body)"/>
              </a:rPr>
              <a:t>Notas para el instructor: </a:t>
            </a:r>
          </a:p>
          <a:p>
            <a:pPr marL="457200" marR="0" indent="-457200">
              <a:lnSpc>
                <a:spcPct val="115000"/>
              </a:lnSpc>
              <a:spcBef>
                <a:spcPts val="0"/>
              </a:spcBef>
              <a:spcAft>
                <a:spcPts val="0"/>
              </a:spcAft>
            </a:pPr>
            <a:endParaRPr lang="es-GT" sz="1200" b="1" noProof="0">
              <a:effectLst/>
              <a:latin typeface="Arial (Body)"/>
              <a:ea typeface="Times New Roman" panose="02020603050405020304" pitchFamily="18" charset="0"/>
              <a:cs typeface="Times New Roman" panose="02020603050405020304" pitchFamily="18" charset="0"/>
            </a:endParaRPr>
          </a:p>
          <a:p>
            <a:pPr marL="182880" marR="0" lvl="0" indent="-182880" algn="l" defTabSz="914400" rtl="0" eaLnBrk="0" fontAlgn="base" latinLnBrk="0" hangingPunct="0">
              <a:lnSpc>
                <a:spcPct val="115000"/>
              </a:lnSpc>
              <a:spcBef>
                <a:spcPts val="0"/>
              </a:spcBef>
              <a:spcAft>
                <a:spcPts val="0"/>
              </a:spcAft>
              <a:buClrTx/>
              <a:buSzTx/>
              <a:buFont typeface="Arial" panose="020B0604020202020204" pitchFamily="34" charset="0"/>
              <a:buChar char="•"/>
              <a:tabLst/>
              <a:defRPr/>
            </a:pPr>
            <a:r>
              <a:rPr lang="es-GT" sz="1200" b="1" u="sng" noProof="0">
                <a:latin typeface="Arial (Body)"/>
                <a:ea typeface="Times New Roman" panose="02020603050405020304" pitchFamily="18" charset="0"/>
                <a:cs typeface="Times New Roman" panose="02020603050405020304" pitchFamily="18" charset="0"/>
              </a:rPr>
              <a:t>Diga: </a:t>
            </a:r>
            <a:r>
              <a:rPr lang="es-GT" sz="1200" noProof="0">
                <a:effectLst/>
                <a:latin typeface="Arial (Body)"/>
                <a:ea typeface="Times New Roman" panose="02020603050405020304" pitchFamily="18" charset="0"/>
                <a:cs typeface="Times New Roman" panose="02020603050405020304" pitchFamily="18" charset="0"/>
              </a:rPr>
              <a:t>Pensemos en algunos ejemplos de problemas de calidad de datos relacionados con registros individuales y sistemas de datos.  En el caso de los registros individuales, los ejemplos más comunes de problemas de calidad de datos son los </a:t>
            </a:r>
            <a:r>
              <a:rPr lang="es-GT" sz="1200" b="1" noProof="0">
                <a:effectLst/>
                <a:latin typeface="Arial (Body)"/>
                <a:ea typeface="Times New Roman" panose="02020603050405020304" pitchFamily="18" charset="0"/>
                <a:cs typeface="Times New Roman" panose="02020603050405020304" pitchFamily="18" charset="0"/>
              </a:rPr>
              <a:t>datos faltantes</a:t>
            </a:r>
            <a:r>
              <a:rPr lang="es-GT" sz="1200" noProof="0">
                <a:effectLst/>
                <a:latin typeface="Arial (Body)"/>
                <a:ea typeface="Times New Roman" panose="02020603050405020304" pitchFamily="18" charset="0"/>
                <a:cs typeface="Times New Roman" panose="02020603050405020304" pitchFamily="18" charset="0"/>
              </a:rPr>
              <a:t>, los </a:t>
            </a:r>
            <a:r>
              <a:rPr lang="es-GT" sz="1200" b="1" noProof="0">
                <a:effectLst/>
                <a:latin typeface="Arial (Body)"/>
                <a:ea typeface="Times New Roman" panose="02020603050405020304" pitchFamily="18" charset="0"/>
                <a:cs typeface="Times New Roman" panose="02020603050405020304" pitchFamily="18" charset="0"/>
              </a:rPr>
              <a:t>datos incorrectos </a:t>
            </a:r>
            <a:r>
              <a:rPr lang="es-GT" sz="1200" noProof="0">
                <a:effectLst/>
                <a:latin typeface="Arial (Body)"/>
                <a:ea typeface="Times New Roman" panose="02020603050405020304" pitchFamily="18" charset="0"/>
                <a:cs typeface="Times New Roman" panose="02020603050405020304" pitchFamily="18" charset="0"/>
              </a:rPr>
              <a:t>y los </a:t>
            </a:r>
            <a:r>
              <a:rPr lang="es-GT" sz="1200" b="1" noProof="0">
                <a:effectLst/>
                <a:latin typeface="Arial (Body)"/>
                <a:ea typeface="Times New Roman" panose="02020603050405020304" pitchFamily="18" charset="0"/>
                <a:cs typeface="Times New Roman" panose="02020603050405020304" pitchFamily="18" charset="0"/>
              </a:rPr>
              <a:t>datos ilegibles</a:t>
            </a:r>
            <a:r>
              <a:rPr lang="es-GT" sz="1200" b="0" noProof="0">
                <a:effectLst/>
                <a:latin typeface="Arial (Body)"/>
                <a:ea typeface="Times New Roman" panose="02020603050405020304" pitchFamily="18" charset="0"/>
                <a:cs typeface="Times New Roman" panose="02020603050405020304" pitchFamily="18" charset="0"/>
              </a:rPr>
              <a:t>. </a:t>
            </a:r>
            <a:r>
              <a:rPr lang="es-GT" sz="1200" b="1" noProof="0">
                <a:effectLst/>
                <a:latin typeface="Arial (Body)"/>
                <a:ea typeface="Times New Roman" panose="02020603050405020304" pitchFamily="18" charset="0"/>
                <a:cs typeface="Times New Roman" panose="02020603050405020304" pitchFamily="18" charset="0"/>
              </a:rPr>
              <a:t>&lt;CLICK&gt;</a:t>
            </a:r>
          </a:p>
          <a:p>
            <a:pPr marL="182880" marR="0" lvl="0" indent="-182880" algn="l" defTabSz="914400" rtl="0" eaLnBrk="0" fontAlgn="base" latinLnBrk="0" hangingPunct="0">
              <a:lnSpc>
                <a:spcPct val="115000"/>
              </a:lnSpc>
              <a:spcBef>
                <a:spcPts val="0"/>
              </a:spcBef>
              <a:spcAft>
                <a:spcPts val="0"/>
              </a:spcAft>
              <a:buClrTx/>
              <a:buSzTx/>
              <a:buFont typeface="Arial" panose="020B0604020202020204" pitchFamily="34" charset="0"/>
              <a:buNone/>
              <a:tabLst/>
              <a:defRPr/>
            </a:pPr>
            <a:endParaRPr lang="es-GT" sz="1200" b="1" noProof="0">
              <a:effectLst/>
              <a:latin typeface="Arial (Body)"/>
              <a:ea typeface="Times New Roman" panose="02020603050405020304" pitchFamily="18" charset="0"/>
              <a:cs typeface="Times New Roman" panose="02020603050405020304" pitchFamily="18" charset="0"/>
            </a:endParaRPr>
          </a:p>
          <a:p>
            <a:pPr marL="182880" marR="0" lvl="0" indent="-182880" algn="l" defTabSz="914400" rtl="0" eaLnBrk="0" fontAlgn="base" latinLnBrk="0" hangingPunct="0">
              <a:lnSpc>
                <a:spcPct val="115000"/>
              </a:lnSpc>
              <a:spcBef>
                <a:spcPts val="0"/>
              </a:spcBef>
              <a:spcAft>
                <a:spcPts val="0"/>
              </a:spcAft>
              <a:buClrTx/>
              <a:buSzTx/>
              <a:buFont typeface="Arial" panose="020B0604020202020204" pitchFamily="34" charset="0"/>
              <a:buChar char="•"/>
              <a:tabLst/>
              <a:defRPr/>
            </a:pPr>
            <a:r>
              <a:rPr lang="es-GT" sz="1200" b="1" u="sng" noProof="0">
                <a:latin typeface="Arial (Body)"/>
                <a:ea typeface="Times New Roman" panose="02020603050405020304" pitchFamily="18" charset="0"/>
                <a:cs typeface="Times New Roman" panose="02020603050405020304" pitchFamily="18" charset="0"/>
              </a:rPr>
              <a:t>Diga: </a:t>
            </a:r>
            <a:r>
              <a:rPr lang="es-GT" sz="1200" noProof="0">
                <a:effectLst/>
                <a:latin typeface="Arial (Body)"/>
                <a:ea typeface="Times New Roman" panose="02020603050405020304" pitchFamily="18" charset="0"/>
                <a:cs typeface="Times New Roman" panose="02020603050405020304" pitchFamily="18" charset="0"/>
              </a:rPr>
              <a:t>En el caso de los sistemas y bases de datos, algunos problemas habituales de calidad de los datos son los </a:t>
            </a:r>
            <a:r>
              <a:rPr lang="es-GT" sz="1200" b="1" noProof="0">
                <a:effectLst/>
                <a:latin typeface="Arial (Body)"/>
                <a:ea typeface="Times New Roman" panose="02020603050405020304" pitchFamily="18" charset="0"/>
                <a:cs typeface="Times New Roman" panose="02020603050405020304" pitchFamily="18" charset="0"/>
              </a:rPr>
              <a:t>registros retrasados</a:t>
            </a:r>
            <a:r>
              <a:rPr lang="es-GT" sz="1200" noProof="0">
                <a:effectLst/>
                <a:latin typeface="Arial (Body)"/>
                <a:ea typeface="Times New Roman" panose="02020603050405020304" pitchFamily="18" charset="0"/>
                <a:cs typeface="Times New Roman" panose="02020603050405020304" pitchFamily="18" charset="0"/>
              </a:rPr>
              <a:t>, los </a:t>
            </a:r>
            <a:r>
              <a:rPr lang="es-GT" sz="1200" b="1" noProof="0">
                <a:effectLst/>
                <a:latin typeface="Arial (Body)"/>
                <a:ea typeface="Times New Roman" panose="02020603050405020304" pitchFamily="18" charset="0"/>
                <a:cs typeface="Times New Roman" panose="02020603050405020304" pitchFamily="18" charset="0"/>
              </a:rPr>
              <a:t>registros faltantes </a:t>
            </a:r>
            <a:r>
              <a:rPr lang="es-GT" sz="1200" noProof="0">
                <a:effectLst/>
                <a:latin typeface="Arial (Body)"/>
                <a:ea typeface="Times New Roman" panose="02020603050405020304" pitchFamily="18" charset="0"/>
                <a:cs typeface="Times New Roman" panose="02020603050405020304" pitchFamily="18" charset="0"/>
              </a:rPr>
              <a:t>y los </a:t>
            </a:r>
            <a:r>
              <a:rPr lang="es-GT" sz="1200" b="1" noProof="0">
                <a:effectLst/>
                <a:latin typeface="Arial (Body)"/>
                <a:ea typeface="Times New Roman" panose="02020603050405020304" pitchFamily="18" charset="0"/>
                <a:cs typeface="Times New Roman" panose="02020603050405020304" pitchFamily="18" charset="0"/>
              </a:rPr>
              <a:t>registros duplicados</a:t>
            </a:r>
            <a:r>
              <a:rPr lang="es-GT" sz="1200" noProof="0">
                <a:effectLst/>
                <a:latin typeface="Arial (Body)"/>
                <a:ea typeface="Times New Roman" panose="02020603050405020304" pitchFamily="18" charset="0"/>
                <a:cs typeface="Times New Roman" panose="02020603050405020304" pitchFamily="18" charset="0"/>
              </a:rPr>
              <a:t>.</a:t>
            </a:r>
          </a:p>
          <a:p>
            <a:pPr marL="457200" marR="0" lvl="0" indent="-457200" algn="l" defTabSz="914400" rtl="0" eaLnBrk="0" fontAlgn="base" latinLnBrk="0" hangingPunct="0">
              <a:lnSpc>
                <a:spcPct val="115000"/>
              </a:lnSpc>
              <a:spcBef>
                <a:spcPts val="0"/>
              </a:spcBef>
              <a:spcAft>
                <a:spcPts val="0"/>
              </a:spcAft>
              <a:buClrTx/>
              <a:buSzTx/>
              <a:buFont typeface="Arial" panose="020B0604020202020204" pitchFamily="34" charset="0"/>
              <a:buChar char="•"/>
              <a:tabLst/>
              <a:defRPr/>
            </a:pPr>
            <a:endParaRPr lang="es-GT" sz="1200" noProof="0">
              <a:effectLst/>
              <a:latin typeface="Arial (Body)"/>
              <a:ea typeface="Times New Roman" panose="02020603050405020304" pitchFamily="18" charset="0"/>
              <a:cs typeface="Times New Roman" panose="02020603050405020304" pitchFamily="18" charset="0"/>
            </a:endParaRPr>
          </a:p>
          <a:p>
            <a:pPr marL="285750" marR="0" lvl="0" indent="-285750">
              <a:lnSpc>
                <a:spcPct val="115000"/>
              </a:lnSpc>
              <a:spcBef>
                <a:spcPts val="0"/>
              </a:spcBef>
              <a:spcAft>
                <a:spcPts val="0"/>
              </a:spcAft>
              <a:buFont typeface="Wingdings" panose="05000000000000000000" pitchFamily="2" charset="2"/>
              <a:buChar char="v"/>
            </a:pPr>
            <a:r>
              <a:rPr lang="es-GT" sz="1200" b="1" i="1" noProof="0">
                <a:effectLst/>
                <a:latin typeface="Arial (Body)"/>
                <a:ea typeface="Times New Roman" panose="02020603050405020304" pitchFamily="18" charset="0"/>
                <a:cs typeface="Times New Roman" panose="02020603050405020304" pitchFamily="18" charset="0"/>
              </a:rPr>
              <a:t>Otros problemas de calidad son los formularios incompletos, los formularios no ingresados en el sistema, sub-notificaciones, las notificaciones excesivas, las notificaciones duplicadas, la recopilación de datos y las notificaciones no sistemáticas, las notificaciones falsas, los formularios de notificación inconsistentes, las notificaciones tardías, los periodos de notificación inconsistentes, los errores de cálculo, la falta de documentación y la pérdida de datos o archivos.</a:t>
            </a:r>
          </a:p>
          <a:p>
            <a:pPr>
              <a:spcBef>
                <a:spcPts val="0"/>
              </a:spcBef>
              <a:spcAft>
                <a:spcPts val="1000"/>
              </a:spcAft>
              <a:buClr>
                <a:srgbClr val="00A000"/>
              </a:buClr>
              <a:tabLst>
                <a:tab pos="288925" algn="l"/>
              </a:tabLst>
            </a:pPr>
            <a:endParaRPr lang="en-US"/>
          </a:p>
        </p:txBody>
      </p:sp>
      <p:sp>
        <p:nvSpPr>
          <p:cNvPr id="4" name="Slide Number Placeholder 3"/>
          <p:cNvSpPr>
            <a:spLocks noGrp="1"/>
          </p:cNvSpPr>
          <p:nvPr>
            <p:ph type="sldNum" sz="quarter" idx="5"/>
          </p:nvPr>
        </p:nvSpPr>
        <p:spPr/>
        <p:txBody>
          <a:bodyPr/>
          <a:lstStyle/>
          <a:p>
            <a:pPr>
              <a:defRPr/>
            </a:pPr>
            <a:fld id="{743A8890-BACE-475F-A8B3-9202A2AC36D6}" type="slidenum">
              <a:rPr lang="en-US" altLang="en-US" smtClean="0"/>
              <a:t>6</a:t>
            </a:fld>
            <a:endParaRPr lang="en-US" altLang="en-US"/>
          </a:p>
        </p:txBody>
      </p:sp>
    </p:spTree>
    <p:extLst>
      <p:ext uri="{BB962C8B-B14F-4D97-AF65-F5344CB8AC3E}">
        <p14:creationId xmlns:p14="http://schemas.microsoft.com/office/powerpoint/2010/main" val="3388460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r>
              <a:rPr lang="es-GT" sz="1200" b="1" noProof="0">
                <a:latin typeface="Arial (Body)"/>
              </a:rPr>
              <a:t>Notas para el instructor: </a:t>
            </a:r>
          </a:p>
          <a:p>
            <a:pPr marL="0" marR="0" indent="0">
              <a:lnSpc>
                <a:spcPct val="115000"/>
              </a:lnSpc>
              <a:spcBef>
                <a:spcPts val="0"/>
              </a:spcBef>
              <a:spcAft>
                <a:spcPts val="1200"/>
              </a:spcAft>
              <a:buFont typeface="Arial" panose="020B0604020202020204" pitchFamily="34" charset="0"/>
              <a:buNone/>
            </a:pPr>
            <a:endParaRPr lang="es-GT" sz="1200" b="0" u="none" noProof="0">
              <a:effectLst/>
              <a:latin typeface="Arial (Body)"/>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Arial" panose="020B0604020202020204" pitchFamily="34" charset="0"/>
              <a:buChar char="•"/>
            </a:pPr>
            <a:r>
              <a:rPr lang="es-GT" sz="1200" b="1" u="sng" noProof="0">
                <a:latin typeface="Arial (Body)"/>
                <a:ea typeface="Times New Roman" panose="02020603050405020304" pitchFamily="18" charset="0"/>
                <a:cs typeface="Times New Roman" panose="02020603050405020304" pitchFamily="18" charset="0"/>
              </a:rPr>
              <a:t>Diga: </a:t>
            </a:r>
            <a:r>
              <a:rPr lang="es-GT" sz="1200" noProof="0">
                <a:effectLst/>
                <a:latin typeface="Arial (Body)"/>
                <a:ea typeface="Calibri" panose="020F0502020204030204" pitchFamily="34" charset="0"/>
                <a:cs typeface="Arial" panose="020B0604020202020204" pitchFamily="34" charset="0"/>
              </a:rPr>
              <a:t>Los problemas de calidad de los datos pueden producirse en cualquier nivel del sistema de vigilancia de la salud pública, desde el encuentro inicial del paciente con el sistema sanitario hasta el análisis de los datos en el nivel central. </a:t>
            </a:r>
            <a:r>
              <a:rPr lang="es-GT" sz="1200" noProof="0">
                <a:effectLst/>
                <a:latin typeface="Arial (Body)"/>
                <a:ea typeface="Times New Roman" panose="02020603050405020304" pitchFamily="18" charset="0"/>
                <a:cs typeface="Arial" panose="020B0604020202020204" pitchFamily="34" charset="0"/>
              </a:rPr>
              <a:t>La calidad de los datos se ve afectada por cada conjunto de manos por las que pasan los datos. La mayoría de los errores de exactitud e integridad se producen en el momento en que se llenan los formularios de vigilancia en los centros sanitarios. Sin embargo, pueden producirse otros tipos de errores en cualquier fase del ciclo de vigilancia de enfermedades (</a:t>
            </a:r>
            <a:r>
              <a:rPr lang="es-GT" sz="1200" i="1" noProof="0">
                <a:effectLst/>
                <a:latin typeface="Arial (Body)"/>
                <a:ea typeface="Times New Roman" panose="02020603050405020304" pitchFamily="18" charset="0"/>
                <a:cs typeface="Arial" panose="020B0604020202020204" pitchFamily="34" charset="0"/>
              </a:rPr>
              <a:t>por ejemplo, errores de análisis y errores de interpretación durante esos pasos</a:t>
            </a:r>
            <a:r>
              <a:rPr lang="es-GT" sz="1200" noProof="0">
                <a:effectLst/>
                <a:latin typeface="Arial (Body)"/>
                <a:ea typeface="Times New Roman" panose="02020603050405020304" pitchFamily="18" charset="0"/>
                <a:cs typeface="Arial" panose="020B0604020202020204" pitchFamily="34" charset="0"/>
              </a:rPr>
              <a:t>).  Abordaremos estas cuestiones más adelante en este taller.</a:t>
            </a:r>
            <a:endParaRPr lang="es-GT" sz="1200" noProof="0">
              <a:effectLst/>
              <a:latin typeface="Arial (Body)"/>
              <a:ea typeface="Times New Roman" panose="02020603050405020304" pitchFamily="18" charset="0"/>
              <a:cs typeface="Times New Roman" panose="02020603050405020304" pitchFamily="18" charset="0"/>
            </a:endParaRPr>
          </a:p>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EB32458-B0FD-4E0D-A69A-149897CA0BBB}"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t>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539791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r>
              <a:rPr lang="es-GT" sz="1800" b="1" noProof="0">
                <a:latin typeface="Arial (Body)"/>
              </a:rPr>
              <a:t>Notas para el instructor: </a:t>
            </a:r>
          </a:p>
          <a:p>
            <a:endParaRPr lang="es-GT" sz="1800" b="1" u="none" noProof="0">
              <a:latin typeface="Arial (Body)"/>
              <a:ea typeface="+mn-ea"/>
              <a:cs typeface="Arial" charset="0"/>
            </a:endParaRPr>
          </a:p>
          <a:p>
            <a:pPr marL="285750" indent="-285750">
              <a:buFont typeface="Arial" panose="020B0604020202020204" pitchFamily="34" charset="0"/>
              <a:buChar char="•"/>
            </a:pPr>
            <a:r>
              <a:rPr lang="es-GT" sz="1800" b="1" u="sng" noProof="0">
                <a:latin typeface="Arial (Body)"/>
                <a:ea typeface="Times New Roman" panose="02020603050405020304" pitchFamily="18" charset="0"/>
                <a:cs typeface="Times New Roman" panose="02020603050405020304" pitchFamily="18" charset="0"/>
              </a:rPr>
              <a:t>Diga: </a:t>
            </a:r>
            <a:r>
              <a:rPr lang="es-GT" sz="1800" noProof="0">
                <a:effectLst/>
                <a:latin typeface="Arial (Body)"/>
                <a:ea typeface="Times New Roman" panose="02020603050405020304" pitchFamily="18" charset="0"/>
                <a:cs typeface="Arial" panose="020B0604020202020204" pitchFamily="34" charset="0"/>
              </a:rPr>
              <a:t>Es importante comprender las distintas formas en que los valores inexactos llegan a las bases de datos.  Los errores en los datos contribuyen a los problemas de calidad de los mismos. Para que los datos sean de buena calidad hay que prestar atención a todas las fuentes de errores y disponer de las respuestas y herramientas adecuadas para prevenirlos y solucionarlos. </a:t>
            </a:r>
          </a:p>
          <a:p>
            <a:pPr marL="0" marR="0" indent="0">
              <a:lnSpc>
                <a:spcPct val="115000"/>
              </a:lnSpc>
              <a:spcBef>
                <a:spcPts val="1200"/>
              </a:spcBef>
              <a:spcAft>
                <a:spcPts val="600"/>
              </a:spcAft>
              <a:buFont typeface="Arial" panose="020B0604020202020204" pitchFamily="34" charset="0"/>
              <a:buNone/>
            </a:pPr>
            <a:r>
              <a:rPr lang="es-GT" sz="1800" b="1" i="1" u="none" noProof="0">
                <a:effectLst/>
                <a:latin typeface="Arial (Body)"/>
                <a:ea typeface="Times New Roman" panose="02020603050405020304" pitchFamily="18" charset="0"/>
                <a:cs typeface="Arial" panose="020B0604020202020204" pitchFamily="34" charset="0"/>
              </a:rPr>
              <a:t>	</a:t>
            </a:r>
            <a:r>
              <a:rPr lang="es-GT" sz="1800" b="1" i="1" u="sng" noProof="0">
                <a:effectLst/>
                <a:latin typeface="Arial (Body)"/>
                <a:ea typeface="Times New Roman" panose="02020603050405020304" pitchFamily="18" charset="0"/>
                <a:cs typeface="Arial" panose="020B0604020202020204" pitchFamily="34" charset="0"/>
              </a:rPr>
              <a:t>Los tipos más comunes son</a:t>
            </a:r>
            <a:r>
              <a:rPr lang="es-GT" sz="1800" noProof="0">
                <a:effectLst/>
                <a:latin typeface="Arial (Body)"/>
                <a:ea typeface="Times New Roman" panose="02020603050405020304" pitchFamily="18" charset="0"/>
                <a:cs typeface="Arial" panose="020B0604020202020204" pitchFamily="34" charset="0"/>
              </a:rPr>
              <a:t>:</a:t>
            </a:r>
            <a:endParaRPr lang="es-GT" sz="1800" noProof="0">
              <a:effectLst/>
              <a:latin typeface="Arial (Body)"/>
              <a:ea typeface="Times New Roman" panose="02020603050405020304" pitchFamily="18" charset="0"/>
              <a:cs typeface="Times New Roman" panose="02020603050405020304" pitchFamily="18" charset="0"/>
            </a:endParaRPr>
          </a:p>
          <a:p>
            <a:pPr marL="1200150" marR="0" lvl="2" indent="-285750">
              <a:lnSpc>
                <a:spcPct val="115000"/>
              </a:lnSpc>
              <a:spcBef>
                <a:spcPts val="0"/>
              </a:spcBef>
              <a:spcAft>
                <a:spcPts val="0"/>
              </a:spcAft>
              <a:buFont typeface="Courier New" panose="02070309020205020404" pitchFamily="49" charset="0"/>
              <a:buChar char="o"/>
            </a:pPr>
            <a:r>
              <a:rPr lang="es-GT" sz="1800" b="1" noProof="0">
                <a:effectLst/>
                <a:latin typeface="Arial (Body)"/>
                <a:ea typeface="Times New Roman" panose="02020603050405020304" pitchFamily="18" charset="0"/>
                <a:cs typeface="Arial" panose="020B0604020202020204" pitchFamily="34" charset="0"/>
              </a:rPr>
              <a:t>Errores de transposición </a:t>
            </a:r>
            <a:r>
              <a:rPr lang="es-GT" sz="1800" i="1" noProof="0">
                <a:effectLst/>
                <a:latin typeface="Arial (Body)"/>
                <a:ea typeface="Times New Roman" panose="02020603050405020304" pitchFamily="18" charset="0"/>
                <a:cs typeface="Arial" panose="020B0604020202020204" pitchFamily="34" charset="0"/>
              </a:rPr>
              <a:t>(por </a:t>
            </a:r>
            <a:r>
              <a:rPr lang="es-GT" sz="1800" b="0" i="1" noProof="0">
                <a:effectLst/>
                <a:latin typeface="Arial (Body)"/>
                <a:ea typeface="Times New Roman" panose="02020603050405020304" pitchFamily="18" charset="0"/>
                <a:cs typeface="Arial" panose="020B0604020202020204" pitchFamily="34" charset="0"/>
              </a:rPr>
              <a:t>ejemplo: </a:t>
            </a:r>
            <a:r>
              <a:rPr lang="es-GT" sz="1800" i="1" noProof="0">
                <a:effectLst/>
                <a:latin typeface="Arial (Body)"/>
                <a:ea typeface="Times New Roman" panose="02020603050405020304" pitchFamily="18" charset="0"/>
                <a:cs typeface="Arial" panose="020B0604020202020204" pitchFamily="34" charset="0"/>
              </a:rPr>
              <a:t>39 ingresado como 93</a:t>
            </a:r>
            <a:r>
              <a:rPr lang="es-GT" sz="1800" noProof="0">
                <a:effectLst/>
                <a:latin typeface="Arial (Body)"/>
                <a:ea typeface="Times New Roman" panose="02020603050405020304" pitchFamily="18" charset="0"/>
                <a:cs typeface="Arial" panose="020B0604020202020204" pitchFamily="34" charset="0"/>
              </a:rPr>
              <a:t>)</a:t>
            </a:r>
            <a:endParaRPr lang="es-GT" sz="1800" noProof="0">
              <a:effectLst/>
              <a:latin typeface="Arial (Body)"/>
              <a:ea typeface="Times New Roman" panose="02020603050405020304" pitchFamily="18" charset="0"/>
              <a:cs typeface="Times New Roman" panose="02020603050405020304" pitchFamily="18" charset="0"/>
            </a:endParaRPr>
          </a:p>
          <a:p>
            <a:pPr marL="1200150" marR="0" lvl="2" indent="-285750">
              <a:lnSpc>
                <a:spcPct val="115000"/>
              </a:lnSpc>
              <a:spcBef>
                <a:spcPts val="0"/>
              </a:spcBef>
              <a:spcAft>
                <a:spcPts val="0"/>
              </a:spcAft>
              <a:buFont typeface="Courier New" panose="02070309020205020404" pitchFamily="49" charset="0"/>
              <a:buChar char="o"/>
            </a:pPr>
            <a:r>
              <a:rPr lang="es-GT" sz="1800" b="1" noProof="0">
                <a:effectLst/>
                <a:latin typeface="Arial (Body)"/>
                <a:ea typeface="Times New Roman" panose="02020603050405020304" pitchFamily="18" charset="0"/>
                <a:cs typeface="Arial" panose="020B0604020202020204" pitchFamily="34" charset="0"/>
              </a:rPr>
              <a:t>Errores de transcripción </a:t>
            </a:r>
            <a:r>
              <a:rPr lang="es-GT" sz="1800" b="0" i="1" noProof="0">
                <a:effectLst/>
                <a:latin typeface="Arial (Body)"/>
                <a:ea typeface="Times New Roman" panose="02020603050405020304" pitchFamily="18" charset="0"/>
                <a:cs typeface="Arial" panose="020B0604020202020204" pitchFamily="34" charset="0"/>
              </a:rPr>
              <a:t>(por ejemplo: 325 </a:t>
            </a:r>
            <a:r>
              <a:rPr lang="es-GT" sz="1800" i="1" noProof="0">
                <a:effectLst/>
                <a:latin typeface="Arial (Body)"/>
                <a:ea typeface="Times New Roman" panose="02020603050405020304" pitchFamily="18" charset="0"/>
                <a:cs typeface="Arial" panose="020B0604020202020204" pitchFamily="34" charset="0"/>
              </a:rPr>
              <a:t>ingresado</a:t>
            </a:r>
            <a:r>
              <a:rPr lang="es-GT" sz="1800" b="0" i="1" noProof="0">
                <a:effectLst/>
                <a:latin typeface="Arial (Body)"/>
                <a:ea typeface="Times New Roman" panose="02020603050405020304" pitchFamily="18" charset="0"/>
                <a:cs typeface="Arial" panose="020B0604020202020204" pitchFamily="34" charset="0"/>
              </a:rPr>
              <a:t> como 35)</a:t>
            </a:r>
            <a:endParaRPr lang="es-GT" sz="1800" b="0" i="1" noProof="0">
              <a:effectLst/>
              <a:latin typeface="Arial (Body)"/>
              <a:ea typeface="Times New Roman" panose="02020603050405020304" pitchFamily="18" charset="0"/>
              <a:cs typeface="Times New Roman" panose="02020603050405020304" pitchFamily="18" charset="0"/>
            </a:endParaRPr>
          </a:p>
          <a:p>
            <a:pPr marL="1200150" marR="0" lvl="2" indent="-285750">
              <a:lnSpc>
                <a:spcPct val="115000"/>
              </a:lnSpc>
              <a:spcBef>
                <a:spcPts val="0"/>
              </a:spcBef>
              <a:spcAft>
                <a:spcPts val="0"/>
              </a:spcAft>
              <a:buFont typeface="Courier New" panose="02070309020205020404" pitchFamily="49" charset="0"/>
              <a:buChar char="o"/>
            </a:pPr>
            <a:r>
              <a:rPr lang="es-GT" sz="1800" b="1" noProof="0">
                <a:effectLst/>
                <a:latin typeface="Arial (Body)"/>
                <a:ea typeface="Times New Roman" panose="02020603050405020304" pitchFamily="18" charset="0"/>
                <a:cs typeface="Arial" panose="020B0604020202020204" pitchFamily="34" charset="0"/>
              </a:rPr>
              <a:t>Errores de copia </a:t>
            </a:r>
            <a:r>
              <a:rPr lang="es-GT" sz="1800" b="0" i="1" noProof="0">
                <a:effectLst/>
                <a:latin typeface="Arial (Body)"/>
                <a:ea typeface="Times New Roman" panose="02020603050405020304" pitchFamily="18" charset="0"/>
                <a:cs typeface="Arial" panose="020B0604020202020204" pitchFamily="34" charset="0"/>
              </a:rPr>
              <a:t>(por ejemplo: 1 </a:t>
            </a:r>
            <a:r>
              <a:rPr lang="es-GT" sz="1800" i="1" noProof="0">
                <a:effectLst/>
                <a:latin typeface="Arial (Body)"/>
                <a:ea typeface="Times New Roman" panose="02020603050405020304" pitchFamily="18" charset="0"/>
                <a:cs typeface="Arial" panose="020B0604020202020204" pitchFamily="34" charset="0"/>
              </a:rPr>
              <a:t>ingresado</a:t>
            </a:r>
            <a:r>
              <a:rPr lang="es-GT" sz="1800" b="0" i="1" noProof="0">
                <a:effectLst/>
                <a:latin typeface="Arial (Body)"/>
                <a:ea typeface="Times New Roman" panose="02020603050405020304" pitchFamily="18" charset="0"/>
                <a:cs typeface="Arial" panose="020B0604020202020204" pitchFamily="34" charset="0"/>
              </a:rPr>
              <a:t> como 7; número 0 </a:t>
            </a:r>
            <a:r>
              <a:rPr lang="es-GT" sz="1800" i="1" noProof="0">
                <a:effectLst/>
                <a:latin typeface="Arial (Body)"/>
                <a:ea typeface="Times New Roman" panose="02020603050405020304" pitchFamily="18" charset="0"/>
                <a:cs typeface="Arial" panose="020B0604020202020204" pitchFamily="34" charset="0"/>
              </a:rPr>
              <a:t>ingresado</a:t>
            </a:r>
            <a:r>
              <a:rPr lang="es-GT" sz="1800" b="0" i="1" noProof="0">
                <a:effectLst/>
                <a:latin typeface="Arial (Body)"/>
                <a:ea typeface="Times New Roman" panose="02020603050405020304" pitchFamily="18" charset="0"/>
                <a:cs typeface="Arial" panose="020B0604020202020204" pitchFamily="34" charset="0"/>
              </a:rPr>
              <a:t> como letra O).</a:t>
            </a:r>
            <a:endParaRPr lang="es-GT" sz="1800" b="0" i="1" noProof="0">
              <a:effectLst/>
              <a:latin typeface="Arial (Body)"/>
              <a:ea typeface="Times New Roman" panose="02020603050405020304" pitchFamily="18" charset="0"/>
              <a:cs typeface="Times New Roman" panose="02020603050405020304" pitchFamily="18" charset="0"/>
            </a:endParaRPr>
          </a:p>
          <a:p>
            <a:pPr marL="1200150" marR="0" lvl="2" indent="-285750">
              <a:lnSpc>
                <a:spcPct val="115000"/>
              </a:lnSpc>
              <a:spcBef>
                <a:spcPts val="0"/>
              </a:spcBef>
              <a:spcAft>
                <a:spcPts val="0"/>
              </a:spcAft>
              <a:buFont typeface="Courier New" panose="02070309020205020404" pitchFamily="49" charset="0"/>
              <a:buChar char="o"/>
            </a:pPr>
            <a:r>
              <a:rPr lang="es-GT" sz="1800" b="1" noProof="0">
                <a:effectLst/>
                <a:latin typeface="Arial (Body)"/>
                <a:ea typeface="Times New Roman" panose="02020603050405020304" pitchFamily="18" charset="0"/>
                <a:cs typeface="Arial" panose="020B0604020202020204" pitchFamily="34" charset="0"/>
              </a:rPr>
              <a:t>Errores de codificación/uso de código incorrecto</a:t>
            </a:r>
            <a:r>
              <a:rPr lang="es-GT" sz="1800" noProof="0">
                <a:effectLst/>
                <a:latin typeface="Arial (Body)"/>
                <a:ea typeface="Times New Roman" panose="02020603050405020304" pitchFamily="18" charset="0"/>
                <a:cs typeface="Arial" panose="020B0604020202020204" pitchFamily="34" charset="0"/>
              </a:rPr>
              <a:t>. </a:t>
            </a:r>
            <a:r>
              <a:rPr lang="es-GT" sz="1800" b="0" i="1" noProof="0">
                <a:effectLst/>
                <a:latin typeface="Arial (Body)"/>
                <a:ea typeface="Times New Roman" panose="02020603050405020304" pitchFamily="18" charset="0"/>
                <a:cs typeface="Arial" panose="020B0604020202020204" pitchFamily="34" charset="0"/>
              </a:rPr>
              <a:t>(Por ejemplo: Un entrevistador marcó "sí", pero el codificador </a:t>
            </a:r>
            <a:r>
              <a:rPr lang="es-GT" sz="1800" i="1" noProof="0">
                <a:effectLst/>
                <a:latin typeface="Arial (Body)"/>
                <a:ea typeface="Times New Roman" panose="02020603050405020304" pitchFamily="18" charset="0"/>
                <a:cs typeface="Arial" panose="020B0604020202020204" pitchFamily="34" charset="0"/>
              </a:rPr>
              <a:t>ingresó</a:t>
            </a:r>
            <a:r>
              <a:rPr lang="es-GT" sz="1800" b="0" i="1" noProof="0">
                <a:effectLst/>
                <a:latin typeface="Arial (Body)"/>
                <a:ea typeface="Times New Roman" panose="02020603050405020304" pitchFamily="18" charset="0"/>
                <a:cs typeface="Arial" panose="020B0604020202020204" pitchFamily="34" charset="0"/>
              </a:rPr>
              <a:t> 2, que representa "no" durante la codificación)</a:t>
            </a:r>
            <a:endParaRPr lang="es-GT" sz="1800" b="0" i="1" noProof="0">
              <a:effectLst/>
              <a:latin typeface="Arial (Body)"/>
              <a:ea typeface="Times New Roman" panose="02020603050405020304" pitchFamily="18" charset="0"/>
              <a:cs typeface="Times New Roman" panose="02020603050405020304" pitchFamily="18" charset="0"/>
            </a:endParaRPr>
          </a:p>
          <a:p>
            <a:pPr marL="1200150" marR="0" lvl="2" indent="-285750">
              <a:lnSpc>
                <a:spcPct val="115000"/>
              </a:lnSpc>
              <a:spcBef>
                <a:spcPts val="0"/>
              </a:spcBef>
              <a:spcAft>
                <a:spcPts val="0"/>
              </a:spcAft>
              <a:buFont typeface="Courier New" panose="02070309020205020404" pitchFamily="49" charset="0"/>
              <a:buChar char="o"/>
            </a:pPr>
            <a:r>
              <a:rPr lang="es-GT" sz="1800" b="1" noProof="0">
                <a:effectLst/>
                <a:latin typeface="Arial (Body)"/>
                <a:ea typeface="Times New Roman" panose="02020603050405020304" pitchFamily="18" charset="0"/>
                <a:cs typeface="Arial" panose="020B0604020202020204" pitchFamily="34" charset="0"/>
              </a:rPr>
              <a:t>Errores de discordancia/dos o más respuestas del mismo cuestionario son contradictorias. </a:t>
            </a:r>
            <a:r>
              <a:rPr lang="es-GT" sz="1800" b="0" i="1" noProof="0">
                <a:effectLst/>
                <a:latin typeface="Arial (Body)"/>
                <a:ea typeface="Times New Roman" panose="02020603050405020304" pitchFamily="18" charset="0"/>
                <a:cs typeface="Arial" panose="020B0604020202020204" pitchFamily="34" charset="0"/>
              </a:rPr>
              <a:t>(por ejemplo: la fecha de alta es anterior a la fecha de ingreso).</a:t>
            </a:r>
            <a:endParaRPr lang="es-GT" sz="1800" b="0" i="1" noProof="0">
              <a:effectLst/>
              <a:latin typeface="Arial (Body)"/>
              <a:ea typeface="Times New Roman" panose="02020603050405020304" pitchFamily="18" charset="0"/>
              <a:cs typeface="Times New Roman" panose="02020603050405020304" pitchFamily="18" charset="0"/>
            </a:endParaRPr>
          </a:p>
          <a:p>
            <a:pPr marL="1200150" marR="0" lvl="2" indent="-285750">
              <a:lnSpc>
                <a:spcPct val="115000"/>
              </a:lnSpc>
              <a:spcBef>
                <a:spcPts val="0"/>
              </a:spcBef>
              <a:spcAft>
                <a:spcPts val="1200"/>
              </a:spcAft>
              <a:buFont typeface="Courier New" panose="02070309020205020404" pitchFamily="49" charset="0"/>
              <a:buChar char="o"/>
            </a:pPr>
            <a:r>
              <a:rPr lang="es-GT" sz="1800" b="1" noProof="0">
                <a:effectLst/>
                <a:latin typeface="Arial (Body)"/>
                <a:ea typeface="Times New Roman" panose="02020603050405020304" pitchFamily="18" charset="0"/>
                <a:cs typeface="Arial" panose="020B0604020202020204" pitchFamily="34" charset="0"/>
              </a:rPr>
              <a:t>Errores de rango: significa que el ingreso se encuentra fuera del rango de valores probables o posibles. </a:t>
            </a:r>
            <a:r>
              <a:rPr lang="es-GT" sz="1800" b="0" i="1" noProof="0">
                <a:effectLst/>
                <a:latin typeface="Arial (Body)"/>
                <a:ea typeface="Times New Roman" panose="02020603050405020304" pitchFamily="18" charset="0"/>
                <a:cs typeface="Arial" panose="020B0604020202020204" pitchFamily="34" charset="0"/>
              </a:rPr>
              <a:t>(Por ejemplo: las opciones son 1-5, pero se </a:t>
            </a:r>
            <a:r>
              <a:rPr lang="es-GT" sz="1800" i="1" noProof="0">
                <a:effectLst/>
                <a:latin typeface="Arial (Body)"/>
                <a:ea typeface="Times New Roman" panose="02020603050405020304" pitchFamily="18" charset="0"/>
                <a:cs typeface="Arial" panose="020B0604020202020204" pitchFamily="34" charset="0"/>
              </a:rPr>
              <a:t>ingresa </a:t>
            </a:r>
            <a:r>
              <a:rPr lang="es-GT" sz="1800" b="0" i="1" noProof="0">
                <a:effectLst/>
                <a:latin typeface="Arial (Body)"/>
                <a:ea typeface="Times New Roman" panose="02020603050405020304" pitchFamily="18" charset="0"/>
                <a:cs typeface="Arial" panose="020B0604020202020204" pitchFamily="34" charset="0"/>
              </a:rPr>
              <a:t>7).</a:t>
            </a:r>
            <a:endParaRPr lang="es-GT" sz="1800" b="0" i="1" u="none" noProof="0">
              <a:effectLst/>
              <a:latin typeface="Arial (Body)"/>
              <a:ea typeface="Times New Roman" panose="02020603050405020304" pitchFamily="18" charset="0"/>
              <a:cs typeface="Times New Roman" panose="02020603050405020304" pitchFamily="18" charset="0"/>
            </a:endParaRPr>
          </a:p>
          <a:p>
            <a:pPr marL="1200150" marR="0" lvl="2" indent="-285750">
              <a:lnSpc>
                <a:spcPct val="115000"/>
              </a:lnSpc>
              <a:spcBef>
                <a:spcPts val="0"/>
              </a:spcBef>
              <a:spcAft>
                <a:spcPts val="1200"/>
              </a:spcAft>
              <a:buFont typeface="Courier New" panose="02070309020205020404" pitchFamily="49" charset="0"/>
              <a:buChar char="o"/>
            </a:pPr>
            <a:endParaRPr lang="es-GT" sz="1800" b="0" i="1" u="none" noProof="0">
              <a:effectLst/>
              <a:latin typeface="Arial (Body)"/>
              <a:ea typeface="Times New Roman" panose="02020603050405020304" pitchFamily="18" charset="0"/>
              <a:cs typeface="Times New Roman" panose="02020603050405020304" pitchFamily="18" charset="0"/>
            </a:endParaRPr>
          </a:p>
          <a:p>
            <a:pPr marL="285750" marR="0" lvl="0" indent="-285750">
              <a:lnSpc>
                <a:spcPct val="115000"/>
              </a:lnSpc>
              <a:spcBef>
                <a:spcPts val="0"/>
              </a:spcBef>
              <a:spcAft>
                <a:spcPts val="1200"/>
              </a:spcAft>
              <a:buFont typeface="Arial" panose="020B0604020202020204" pitchFamily="34" charset="0"/>
              <a:buChar char="•"/>
            </a:pPr>
            <a:r>
              <a:rPr lang="es-GT" sz="1800" b="1" u="sng" noProof="0">
                <a:effectLst/>
                <a:latin typeface="Arial (Body)"/>
                <a:ea typeface="Times New Roman" panose="02020603050405020304" pitchFamily="18" charset="0"/>
                <a:cs typeface="Times New Roman" panose="02020603050405020304" pitchFamily="18" charset="0"/>
              </a:rPr>
              <a:t>Pregunta</a:t>
            </a:r>
            <a:r>
              <a:rPr lang="es-GT" sz="1800" b="1" noProof="0">
                <a:effectLst/>
                <a:latin typeface="Arial (Body)"/>
                <a:ea typeface="Times New Roman" panose="02020603050405020304" pitchFamily="18" charset="0"/>
                <a:cs typeface="Times New Roman" panose="02020603050405020304" pitchFamily="18" charset="0"/>
              </a:rPr>
              <a:t>: </a:t>
            </a:r>
            <a:r>
              <a:rPr lang="es-GT" sz="1800" noProof="0">
                <a:effectLst/>
                <a:latin typeface="Arial (Body)"/>
                <a:ea typeface="Times New Roman" panose="02020603050405020304" pitchFamily="18" charset="0"/>
                <a:cs typeface="Arial" panose="020B0604020202020204" pitchFamily="34" charset="0"/>
              </a:rPr>
              <a:t>¿Se ha encontrado alguna vez con alguno de estos tipos de errores?</a:t>
            </a:r>
          </a:p>
          <a:p>
            <a:pPr marL="285750" marR="0" indent="-285750">
              <a:lnSpc>
                <a:spcPct val="115000"/>
              </a:lnSpc>
              <a:spcBef>
                <a:spcPts val="1200"/>
              </a:spcBef>
              <a:spcAft>
                <a:spcPts val="600"/>
              </a:spcAft>
              <a:buFont typeface="Arial" panose="020B0604020202020204" pitchFamily="34" charset="0"/>
              <a:buChar char="•"/>
            </a:pPr>
            <a:endParaRPr lang="es-GT" sz="1800" noProof="0">
              <a:effectLst/>
              <a:latin typeface="Arial (Body)"/>
              <a:ea typeface="Times New Roman" panose="02020603050405020304" pitchFamily="18" charset="0"/>
              <a:cs typeface="Arial" panose="020B0604020202020204" pitchFamily="34" charset="0"/>
            </a:endParaRPr>
          </a:p>
          <a:p>
            <a:pPr marL="285750" marR="0" indent="-285750">
              <a:lnSpc>
                <a:spcPct val="115000"/>
              </a:lnSpc>
              <a:spcBef>
                <a:spcPts val="1200"/>
              </a:spcBef>
              <a:spcAft>
                <a:spcPts val="600"/>
              </a:spcAft>
              <a:buFont typeface="Arial" panose="020B0604020202020204" pitchFamily="34" charset="0"/>
              <a:buChar char="•"/>
            </a:pPr>
            <a:r>
              <a:rPr lang="es-GT" sz="1800" b="1" u="sng" noProof="0">
                <a:effectLst/>
                <a:latin typeface="Arial (Body)"/>
                <a:ea typeface="Times New Roman" panose="02020603050405020304" pitchFamily="18" charset="0"/>
                <a:cs typeface="Arial" panose="020B0604020202020204" pitchFamily="34" charset="0"/>
              </a:rPr>
              <a:t>Entabla con </a:t>
            </a:r>
            <a:r>
              <a:rPr lang="es-GT" sz="1800" noProof="0">
                <a:effectLst/>
                <a:latin typeface="Arial (Body)"/>
                <a:ea typeface="Times New Roman" panose="02020603050405020304" pitchFamily="18" charset="0"/>
                <a:cs typeface="Arial" panose="020B0604020202020204" pitchFamily="34" charset="0"/>
              </a:rPr>
              <a:t>los participantes una </a:t>
            </a:r>
            <a:r>
              <a:rPr lang="es-GT" sz="1800" i="1" noProof="0">
                <a:effectLst/>
                <a:latin typeface="Arial (Body)"/>
                <a:ea typeface="Times New Roman" panose="02020603050405020304" pitchFamily="18" charset="0"/>
                <a:cs typeface="Arial" panose="020B0604020202020204" pitchFamily="34" charset="0"/>
              </a:rPr>
              <a:t>breve </a:t>
            </a:r>
            <a:r>
              <a:rPr lang="es-GT" sz="1800" noProof="0">
                <a:effectLst/>
                <a:latin typeface="Arial (Body)"/>
                <a:ea typeface="Times New Roman" panose="02020603050405020304" pitchFamily="18" charset="0"/>
                <a:cs typeface="Arial" panose="020B0604020202020204" pitchFamily="34" charset="0"/>
              </a:rPr>
              <a:t>discusión basada en sus experiencias colectivas.</a:t>
            </a:r>
          </a:p>
          <a:p>
            <a:pPr marL="285750" marR="0" indent="-285750">
              <a:lnSpc>
                <a:spcPct val="115000"/>
              </a:lnSpc>
              <a:spcBef>
                <a:spcPts val="1200"/>
              </a:spcBef>
              <a:spcAft>
                <a:spcPts val="600"/>
              </a:spcAft>
              <a:buFont typeface="Arial" panose="020B0604020202020204" pitchFamily="34" charset="0"/>
              <a:buChar char="•"/>
            </a:pPr>
            <a:endParaRPr lang="es-GT" sz="1800" noProof="0">
              <a:effectLst/>
              <a:latin typeface="Arial (Body)"/>
              <a:ea typeface="Times New Roman" panose="02020603050405020304" pitchFamily="18" charset="0"/>
              <a:cs typeface="Arial" panose="020B0604020202020204" pitchFamily="34" charset="0"/>
            </a:endParaRPr>
          </a:p>
          <a:p>
            <a:pPr marL="285750" marR="0" indent="-285750">
              <a:lnSpc>
                <a:spcPct val="115000"/>
              </a:lnSpc>
              <a:spcBef>
                <a:spcPts val="1200"/>
              </a:spcBef>
              <a:spcAft>
                <a:spcPts val="600"/>
              </a:spcAft>
              <a:buFont typeface="Arial" panose="020B0604020202020204" pitchFamily="34" charset="0"/>
              <a:buChar char="•"/>
            </a:pPr>
            <a:r>
              <a:rPr lang="es-GT" sz="1800" b="1" u="sng" noProof="0">
                <a:effectLst/>
                <a:latin typeface="Arial (Body)"/>
                <a:ea typeface="Times New Roman" panose="02020603050405020304" pitchFamily="18" charset="0"/>
                <a:cs typeface="Arial" panose="020B0604020202020204" pitchFamily="34" charset="0"/>
              </a:rPr>
              <a:t>Resuma </a:t>
            </a:r>
            <a:r>
              <a:rPr lang="es-GT" sz="1800" noProof="0">
                <a:effectLst/>
                <a:latin typeface="Arial (Body)"/>
                <a:ea typeface="Times New Roman" panose="02020603050405020304" pitchFamily="18" charset="0"/>
                <a:cs typeface="Arial" panose="020B0604020202020204" pitchFamily="34" charset="0"/>
              </a:rPr>
              <a:t>la discusión y refuerce que lo que se compartió durante la discusión es la razón por la que es importante buscar entradas que no sean lógicas.</a:t>
            </a:r>
          </a:p>
          <a:p>
            <a:pPr marL="0" marR="0">
              <a:lnSpc>
                <a:spcPct val="115000"/>
              </a:lnSpc>
              <a:spcBef>
                <a:spcPts val="1200"/>
              </a:spcBef>
              <a:spcAft>
                <a:spcPts val="600"/>
              </a:spcAft>
            </a:pPr>
            <a:endParaRPr lang="en-US" sz="1800">
              <a:effectLst/>
              <a:latin typeface="Arial (Body)"/>
              <a:ea typeface="Times New Roman" panose="02020603050405020304" pitchFamily="18"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pPr>
              <a:defRPr/>
            </a:pPr>
            <a:fld id="{743A8890-BACE-475F-A8B3-9202A2AC36D6}" type="slidenum">
              <a:rPr lang="en-US" altLang="en-US" smtClean="0"/>
              <a:t>8</a:t>
            </a:fld>
            <a:endParaRPr lang="en-US" altLang="en-US"/>
          </a:p>
        </p:txBody>
      </p:sp>
    </p:spTree>
    <p:extLst>
      <p:ext uri="{BB962C8B-B14F-4D97-AF65-F5344CB8AC3E}">
        <p14:creationId xmlns:p14="http://schemas.microsoft.com/office/powerpoint/2010/main" val="7731971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r>
              <a:rPr lang="es-GT" sz="1200" b="1" noProof="0">
                <a:latin typeface="Arial (Body)"/>
              </a:rPr>
              <a:t>Notas para el instructor: </a:t>
            </a:r>
          </a:p>
          <a:p>
            <a:pPr marL="171450" marR="0" indent="-171450">
              <a:lnSpc>
                <a:spcPct val="115000"/>
              </a:lnSpc>
              <a:spcBef>
                <a:spcPts val="1200"/>
              </a:spcBef>
              <a:spcAft>
                <a:spcPts val="600"/>
              </a:spcAft>
              <a:buFont typeface="Arial" panose="020B0604020202020204" pitchFamily="34" charset="0"/>
              <a:buChar char="•"/>
            </a:pPr>
            <a:endParaRPr lang="es-GT" sz="1200" b="1" u="none" noProof="0">
              <a:latin typeface="Arial (Body)"/>
              <a:ea typeface="+mn-ea"/>
              <a:cs typeface="Arial" charset="0"/>
            </a:endParaRPr>
          </a:p>
          <a:p>
            <a:pPr marL="171450" marR="0" indent="-171450">
              <a:lnSpc>
                <a:spcPct val="115000"/>
              </a:lnSpc>
              <a:spcBef>
                <a:spcPts val="1200"/>
              </a:spcBef>
              <a:spcAft>
                <a:spcPts val="600"/>
              </a:spcAft>
              <a:buFont typeface="Arial" panose="020B0604020202020204" pitchFamily="34" charset="0"/>
              <a:buChar char="•"/>
            </a:pPr>
            <a:r>
              <a:rPr lang="es-GT" sz="1200" b="1" u="sng" noProof="0">
                <a:latin typeface="Arial (Body)"/>
                <a:ea typeface="Times New Roman" panose="02020603050405020304" pitchFamily="18" charset="0"/>
                <a:cs typeface="Times New Roman" panose="02020603050405020304" pitchFamily="18" charset="0"/>
              </a:rPr>
              <a:t>Diga </a:t>
            </a:r>
            <a:r>
              <a:rPr lang="es-GT" sz="1200" noProof="0">
                <a:effectLst/>
                <a:latin typeface="Arial (Body)"/>
                <a:ea typeface="Times New Roman" panose="02020603050405020304" pitchFamily="18" charset="0"/>
                <a:cs typeface="Arial" panose="020B0604020202020204" pitchFamily="34" charset="0"/>
              </a:rPr>
              <a:t>En 2025, un Ministerio de Salud observó que una zona había notificado 33 casos de tétanos únicamente en el mes de enero (25 casos en mujeres y 8 casos en hombres).  Inmediatamente iniciaron una investigación de este aparente brote.  </a:t>
            </a:r>
            <a:r>
              <a:rPr lang="es-GT" sz="1200" i="0" noProof="0">
                <a:effectLst/>
                <a:latin typeface="Arial (Body)"/>
                <a:ea typeface="Times New Roman" panose="02020603050405020304" pitchFamily="18" charset="0"/>
                <a:cs typeface="Arial" panose="020B0604020202020204" pitchFamily="34" charset="0"/>
              </a:rPr>
              <a:t>En el próximo taller hablaremos de los pasos de la investigación de un </a:t>
            </a:r>
            <a:r>
              <a:rPr lang="es-GT" sz="1200" noProof="0">
                <a:effectLst/>
                <a:latin typeface="Arial (Body)"/>
                <a:ea typeface="Times New Roman" panose="02020603050405020304" pitchFamily="18" charset="0"/>
                <a:cs typeface="Arial" panose="020B0604020202020204" pitchFamily="34" charset="0"/>
              </a:rPr>
              <a:t>brote, pero recuerden que el primer paso es confirmar que realmente se ha producido un brote. Así que comprobaron de dónde procedían estos reportes y descubrieron que procedían de un registro escrito a mano. </a:t>
            </a:r>
            <a:r>
              <a:rPr lang="es-GT" sz="1200" b="1" noProof="0">
                <a:effectLst/>
                <a:latin typeface="Arial (Body)"/>
              </a:rPr>
              <a:t>&lt;CLICK&gt;&lt;CLICK&gt;</a:t>
            </a:r>
          </a:p>
          <a:p>
            <a:pPr marL="171450" marR="0" indent="-171450">
              <a:lnSpc>
                <a:spcPct val="115000"/>
              </a:lnSpc>
              <a:spcBef>
                <a:spcPts val="1200"/>
              </a:spcBef>
              <a:spcAft>
                <a:spcPts val="600"/>
              </a:spcAft>
              <a:buFont typeface="Arial" panose="020B0604020202020204" pitchFamily="34" charset="0"/>
              <a:buChar char="•"/>
            </a:pPr>
            <a:endParaRPr lang="es-GT" sz="1200" b="1" u="sng" noProof="0">
              <a:effectLst/>
              <a:latin typeface="Arial (Body)"/>
              <a:ea typeface="Times New Roman" panose="02020603050405020304" pitchFamily="18" charset="0"/>
              <a:cs typeface="Times New Roman" panose="02020603050405020304" pitchFamily="18" charset="0"/>
            </a:endParaRPr>
          </a:p>
          <a:p>
            <a:pPr marL="171450" marR="0" indent="-171450">
              <a:lnSpc>
                <a:spcPct val="115000"/>
              </a:lnSpc>
              <a:spcBef>
                <a:spcPts val="1200"/>
              </a:spcBef>
              <a:spcAft>
                <a:spcPts val="600"/>
              </a:spcAft>
              <a:buFont typeface="Arial" panose="020B0604020202020204" pitchFamily="34" charset="0"/>
              <a:buChar char="•"/>
            </a:pPr>
            <a:r>
              <a:rPr lang="es-GT" sz="1200" b="1" u="sng" noProof="0">
                <a:effectLst/>
                <a:latin typeface="Arial (Body)"/>
                <a:ea typeface="Times New Roman" panose="02020603050405020304" pitchFamily="18" charset="0"/>
                <a:cs typeface="Times New Roman" panose="02020603050405020304" pitchFamily="18" charset="0"/>
              </a:rPr>
              <a:t>Pregunta</a:t>
            </a:r>
            <a:r>
              <a:rPr lang="es-GT" sz="1200" b="1" noProof="0">
                <a:effectLst/>
                <a:latin typeface="Arial (Body)"/>
                <a:ea typeface="Times New Roman" panose="02020603050405020304" pitchFamily="18" charset="0"/>
                <a:cs typeface="Times New Roman" panose="02020603050405020304" pitchFamily="18" charset="0"/>
              </a:rPr>
              <a:t>: </a:t>
            </a:r>
            <a:r>
              <a:rPr lang="es-GT" sz="1200" noProof="0">
                <a:effectLst/>
                <a:latin typeface="Arial (Body)"/>
                <a:ea typeface="Times New Roman" panose="02020603050405020304" pitchFamily="18" charset="0"/>
                <a:cs typeface="Times New Roman" panose="02020603050405020304" pitchFamily="18" charset="0"/>
              </a:rPr>
              <a:t>¿Qué ven?</a:t>
            </a:r>
          </a:p>
          <a:p>
            <a:pPr marL="171450" marR="0" indent="-171450">
              <a:lnSpc>
                <a:spcPct val="115000"/>
              </a:lnSpc>
              <a:spcBef>
                <a:spcPts val="1200"/>
              </a:spcBef>
              <a:spcAft>
                <a:spcPts val="600"/>
              </a:spcAft>
              <a:buFont typeface="Arial" panose="020B0604020202020204" pitchFamily="34" charset="0"/>
              <a:buChar char="•"/>
            </a:pPr>
            <a:endParaRPr lang="es-GT" sz="1200" b="1" u="sng" noProof="0">
              <a:effectLst/>
              <a:latin typeface="Arial (Body)"/>
              <a:ea typeface="Times New Roman" panose="02020603050405020304" pitchFamily="18" charset="0"/>
              <a:cs typeface="Times New Roman" panose="02020603050405020304" pitchFamily="18" charset="0"/>
            </a:endParaRPr>
          </a:p>
          <a:p>
            <a:pPr marL="171450" marR="0" indent="-171450">
              <a:lnSpc>
                <a:spcPct val="115000"/>
              </a:lnSpc>
              <a:spcBef>
                <a:spcPts val="1200"/>
              </a:spcBef>
              <a:spcAft>
                <a:spcPts val="600"/>
              </a:spcAft>
              <a:buFont typeface="Arial" panose="020B0604020202020204" pitchFamily="34" charset="0"/>
              <a:buChar char="•"/>
            </a:pPr>
            <a:r>
              <a:rPr lang="es-GT" sz="1200" b="1" u="sng" noProof="0">
                <a:effectLst/>
                <a:latin typeface="Arial (Body)"/>
                <a:ea typeface="Times New Roman" panose="02020603050405020304" pitchFamily="18" charset="0"/>
                <a:cs typeface="Times New Roman" panose="02020603050405020304" pitchFamily="18" charset="0"/>
              </a:rPr>
              <a:t>Respuesta</a:t>
            </a:r>
            <a:r>
              <a:rPr lang="es-GT" sz="1200" b="1" noProof="0">
                <a:effectLst/>
                <a:latin typeface="Arial (Body)"/>
                <a:ea typeface="Times New Roman" panose="02020603050405020304" pitchFamily="18" charset="0"/>
                <a:cs typeface="Times New Roman" panose="02020603050405020304" pitchFamily="18" charset="0"/>
              </a:rPr>
              <a:t>:</a:t>
            </a:r>
            <a:r>
              <a:rPr lang="es-GT" sz="1200" noProof="0">
                <a:effectLst/>
                <a:latin typeface="Arial (Body)"/>
                <a:ea typeface="Times New Roman" panose="02020603050405020304" pitchFamily="18" charset="0"/>
                <a:cs typeface="Times New Roman" panose="02020603050405020304" pitchFamily="18" charset="0"/>
              </a:rPr>
              <a:t> En el registro hecho a mano, los 33 casos eran infecciones del tracto urinario, una fila por encima de la prevista para el tétanos. Al parecer, la persona que ingresó los datos leyó mal el reporte o tecleó las cifras en los campos equivocados de la base de datos digitalizada.</a:t>
            </a:r>
          </a:p>
          <a:p>
            <a:endParaRPr lang="en-US"/>
          </a:p>
        </p:txBody>
      </p:sp>
      <p:sp>
        <p:nvSpPr>
          <p:cNvPr id="4" name="Slide Number Placeholder 3"/>
          <p:cNvSpPr>
            <a:spLocks noGrp="1"/>
          </p:cNvSpPr>
          <p:nvPr>
            <p:ph type="sldNum" sz="quarter" idx="5"/>
          </p:nvPr>
        </p:nvSpPr>
        <p:spPr/>
        <p:txBody>
          <a:bodyPr/>
          <a:lstStyle/>
          <a:p>
            <a:pPr>
              <a:defRPr/>
            </a:pPr>
            <a:fld id="{743A8890-BACE-475F-A8B3-9202A2AC36D6}" type="slidenum">
              <a:rPr lang="en-US" altLang="en-US" smtClean="0"/>
              <a:t>9</a:t>
            </a:fld>
            <a:endParaRPr lang="en-US" altLang="en-US"/>
          </a:p>
        </p:txBody>
      </p:sp>
    </p:spTree>
    <p:extLst>
      <p:ext uri="{BB962C8B-B14F-4D97-AF65-F5344CB8AC3E}">
        <p14:creationId xmlns:p14="http://schemas.microsoft.com/office/powerpoint/2010/main" val="9591470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1.xml"/><Relationship Id="rId7" Type="http://schemas.openxmlformats.org/officeDocument/2006/relationships/image" Target="../media/image4.png"/><Relationship Id="rId2" Type="http://schemas.openxmlformats.org/officeDocument/2006/relationships/diagramData" Target="../diagrams/data1.xml"/><Relationship Id="rId1" Type="http://schemas.openxmlformats.org/officeDocument/2006/relationships/slideMaster" Target="../slideMasters/slideMaster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2.xml"/><Relationship Id="rId7" Type="http://schemas.openxmlformats.org/officeDocument/2006/relationships/image" Target="../media/image4.png"/><Relationship Id="rId2" Type="http://schemas.openxmlformats.org/officeDocument/2006/relationships/diagramData" Target="../diagrams/data2.xml"/><Relationship Id="rId1" Type="http://schemas.openxmlformats.org/officeDocument/2006/relationships/slideMaster" Target="../slideMasters/slideMaster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3.xml"/><Relationship Id="rId7" Type="http://schemas.openxmlformats.org/officeDocument/2006/relationships/image" Target="../media/image4.png"/><Relationship Id="rId2" Type="http://schemas.openxmlformats.org/officeDocument/2006/relationships/diagramData" Target="../diagrams/data3.xml"/><Relationship Id="rId1" Type="http://schemas.openxmlformats.org/officeDocument/2006/relationships/slideMaster" Target="../slideMasters/slideMaster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4.xml"/><Relationship Id="rId7" Type="http://schemas.openxmlformats.org/officeDocument/2006/relationships/image" Target="../media/image4.png"/><Relationship Id="rId2" Type="http://schemas.openxmlformats.org/officeDocument/2006/relationships/diagramData" Target="../diagrams/data4.xml"/><Relationship Id="rId1" Type="http://schemas.openxmlformats.org/officeDocument/2006/relationships/slideMaster" Target="../slideMasters/slideMaster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a:t>Workshop #</a:t>
            </a:r>
          </a:p>
        </p:txBody>
      </p: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7D22B602-52E4-D036-0446-3B946A8D8CC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a:t>Title</a:t>
            </a:r>
          </a:p>
        </p:txBody>
      </p:sp>
      <p:sp>
        <p:nvSpPr>
          <p:cNvPr id="5" name="TextBox 4">
            <a:extLst>
              <a:ext uri="{FF2B5EF4-FFF2-40B4-BE49-F238E27FC236}">
                <a16:creationId xmlns:a16="http://schemas.microsoft.com/office/drawing/2014/main" id="{446D4176-B6D4-41B7-48C2-0936CA83333B}"/>
              </a:ext>
            </a:extLst>
          </p:cNvPr>
          <p:cNvSpPr txBox="1"/>
          <p:nvPr/>
        </p:nvSpPr>
        <p:spPr>
          <a:xfrm>
            <a:off x="520953" y="3105834"/>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a:ln>
                <a:noFill/>
              </a:ln>
              <a:solidFill>
                <a:srgbClr val="109648"/>
              </a:solidFill>
              <a:effectLst/>
              <a:uLnTx/>
              <a:uFillTx/>
              <a:latin typeface="Franklin Gothic Medium" panose="020B0603020102020204" pitchFamily="34" charset="0"/>
              <a:ea typeface="+mn-ea"/>
              <a:cs typeface="+mn-cs"/>
            </a:endParaRPr>
          </a:p>
        </p:txBody>
      </p:sp>
      <p:pic>
        <p:nvPicPr>
          <p:cNvPr id="6" name="Picture 5">
            <a:extLst>
              <a:ext uri="{FF2B5EF4-FFF2-40B4-BE49-F238E27FC236}">
                <a16:creationId xmlns:a16="http://schemas.microsoft.com/office/drawing/2014/main" id="{B42D8E6C-6D51-4729-C637-F427A7A2C381}"/>
              </a:ext>
            </a:extLst>
          </p:cNvPr>
          <p:cNvPicPr>
            <a:picLocks noChangeAspect="1"/>
          </p:cNvPicPr>
          <p:nvPr/>
        </p:nvPicPr>
        <p:blipFill>
          <a:blip r:embed="rId4"/>
          <a:stretch>
            <a:fillRect/>
          </a:stretch>
        </p:blipFill>
        <p:spPr>
          <a:xfrm>
            <a:off x="10230534" y="279657"/>
            <a:ext cx="1443306" cy="914400"/>
          </a:xfrm>
          <a:prstGeom prst="rect">
            <a:avLst/>
          </a:prstGeom>
        </p:spPr>
      </p:pic>
    </p:spTree>
    <p:extLst>
      <p:ext uri="{BB962C8B-B14F-4D97-AF65-F5344CB8AC3E}">
        <p14:creationId xmlns:p14="http://schemas.microsoft.com/office/powerpoint/2010/main" val="14531013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Objectives">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a:ln>
                <a:noFill/>
              </a:ln>
              <a:solidFill>
                <a:prstClr val="black"/>
              </a:solidFill>
              <a:effectLst/>
              <a:uLnTx/>
              <a:uFillTx/>
              <a:latin typeface="Arial"/>
              <a:ea typeface="+mn-ea"/>
              <a:cs typeface="+mn-cs"/>
            </a:endParaRPr>
          </a:p>
          <a:p>
            <a:pPr lvl="0"/>
            <a:endParaRPr lang="en-US"/>
          </a:p>
          <a:p>
            <a:pPr lvl="0"/>
            <a:endParaRPr lang="en-US"/>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a:ln>
                  <a:noFill/>
                </a:ln>
                <a:solidFill>
                  <a:schemeClr val="tx1"/>
                </a:solidFill>
                <a:effectLst/>
                <a:uLnTx/>
                <a:uFillTx/>
                <a:latin typeface="Franklin Gothic Medium"/>
                <a:ea typeface="+mj-ea"/>
                <a:cs typeface="+mj-cs"/>
              </a:rPr>
              <a:t>Learning Objectives</a:t>
            </a:r>
            <a:endParaRPr lang="en-US"/>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9445924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Objectives_Spanish">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a:ln>
                <a:noFill/>
              </a:ln>
              <a:solidFill>
                <a:prstClr val="black"/>
              </a:solidFill>
              <a:effectLst/>
              <a:uLnTx/>
              <a:uFillTx/>
              <a:latin typeface="Arial"/>
              <a:ea typeface="+mn-ea"/>
              <a:cs typeface="+mn-cs"/>
            </a:endParaRPr>
          </a:p>
          <a:p>
            <a:pPr lvl="0"/>
            <a:endParaRPr lang="en-US"/>
          </a:p>
          <a:p>
            <a:pPr lvl="0"/>
            <a:endParaRPr lang="en-US"/>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422510"/>
            <a:ext cx="10515600" cy="769441"/>
          </a:xfrm>
          <a:prstGeom prst="rect">
            <a:avLst/>
          </a:prstGeom>
          <a:noFill/>
        </p:spPr>
        <p:txBody>
          <a:bodyPr wrap="square">
            <a:spAutoFit/>
          </a:bodyPr>
          <a:lstStyle/>
          <a:p>
            <a:r>
              <a:rPr kumimoji="0" lang="es-ES" sz="4400" b="0" i="0" u="none" strike="noStrike" kern="1200" cap="none" spc="0" normalizeH="0" baseline="0" noProof="0">
                <a:ln>
                  <a:noFill/>
                </a:ln>
                <a:solidFill>
                  <a:schemeClr val="tx1"/>
                </a:solidFill>
                <a:effectLst/>
                <a:uLnTx/>
                <a:uFillTx/>
                <a:latin typeface="Franklin Gothic Medium"/>
                <a:ea typeface="+mj-ea"/>
                <a:cs typeface="+mj-cs"/>
              </a:rPr>
              <a:t>Objetivos de aprendizaje</a:t>
            </a:r>
            <a:endParaRPr lang="es-ES" noProof="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9141418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urveillance Cycle">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a:ln>
                  <a:noFill/>
                </a:ln>
                <a:solidFill>
                  <a:schemeClr val="tx1"/>
                </a:solidFill>
                <a:effectLst/>
                <a:uLnTx/>
                <a:uFillTx/>
                <a:latin typeface="Franklin Gothic Medium"/>
                <a:ea typeface="+mj-ea"/>
                <a:cs typeface="+mj-cs"/>
              </a:rPr>
              <a:t>Public Health Surveillance Cycle</a:t>
            </a:r>
            <a:endParaRPr lang="en-US"/>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2846529144"/>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3424655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Surveillance Cycle_Spanish">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388326"/>
            <a:ext cx="10515600" cy="769441"/>
          </a:xfrm>
          <a:prstGeom prst="rect">
            <a:avLst/>
          </a:prstGeom>
          <a:noFill/>
        </p:spPr>
        <p:txBody>
          <a:bodyPr wrap="square">
            <a:spAutoFit/>
          </a:bodyPr>
          <a:lstStyle/>
          <a:p>
            <a:r>
              <a:rPr kumimoji="0" lang="es-ES" sz="4400" b="0" i="0" u="none" strike="noStrike" kern="1200" cap="none" spc="0" normalizeH="0" baseline="0" noProof="0">
                <a:ln>
                  <a:noFill/>
                </a:ln>
                <a:solidFill>
                  <a:schemeClr val="tx1"/>
                </a:solidFill>
                <a:effectLst/>
                <a:uLnTx/>
                <a:uFillTx/>
                <a:latin typeface="Franklin Gothic Medium"/>
                <a:ea typeface="+mj-ea"/>
                <a:cs typeface="+mj-cs"/>
              </a:rPr>
              <a:t>Ciclo de vigilancia de la salud pública</a:t>
            </a:r>
            <a:endParaRPr lang="en-US" sz="4400"/>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1304331631"/>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0327568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urveillance Cycle + Monitor">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a:ln>
                  <a:noFill/>
                </a:ln>
                <a:solidFill>
                  <a:schemeClr val="tx1"/>
                </a:solidFill>
                <a:effectLst/>
                <a:uLnTx/>
                <a:uFillTx/>
                <a:latin typeface="Franklin Gothic Medium"/>
                <a:ea typeface="+mj-ea"/>
                <a:cs typeface="+mj-cs"/>
              </a:rPr>
              <a:t>Public Health Surveillance Cycle</a:t>
            </a:r>
            <a:endParaRPr lang="en-US"/>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a:extLst>
              <a:ext uri="{FF2B5EF4-FFF2-40B4-BE49-F238E27FC236}">
                <a16:creationId xmlns:a16="http://schemas.microsoft.com/office/drawing/2014/main" id="{E4A6CDBD-A351-C226-D96D-556605FFF6CC}"/>
              </a:ext>
            </a:extLst>
          </p:cNvPr>
          <p:cNvGraphicFramePr/>
          <p:nvPr>
            <p:extLst>
              <p:ext uri="{D42A27DB-BD31-4B8C-83A1-F6EECF244321}">
                <p14:modId xmlns:p14="http://schemas.microsoft.com/office/powerpoint/2010/main" val="987105626"/>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578A98A-64E7-0FDF-A653-4F41FAA35420}"/>
              </a:ext>
            </a:extLst>
          </p:cNvPr>
          <p:cNvSpPr txBox="1"/>
          <p:nvPr/>
        </p:nvSpPr>
        <p:spPr>
          <a:xfrm>
            <a:off x="3914774" y="3353633"/>
            <a:ext cx="4772025" cy="1107996"/>
          </a:xfrm>
          <a:prstGeom prst="rect">
            <a:avLst/>
          </a:prstGeom>
          <a:noFill/>
        </p:spPr>
        <p:txBody>
          <a:bodyPr wrap="square" rtlCol="0">
            <a:spAutoFit/>
          </a:bodyPr>
          <a:lstStyle/>
          <a:p>
            <a:pPr algn="ctr"/>
            <a:r>
              <a:rPr lang="en-US" sz="6600" b="1">
                <a:solidFill>
                  <a:srgbClr val="00943B"/>
                </a:solidFill>
                <a:latin typeface="+mn-lt"/>
              </a:rPr>
              <a:t>MONITOR</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DD18A9FF-D000-A272-6125-FC21A3FDE535}"/>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2578013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_Surveillance Cycle + Monitor_Spanish">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s-ES" sz="4400" b="0" i="0" u="none" strike="noStrike" kern="1200" cap="none" spc="0" normalizeH="0" baseline="0" noProof="0">
                <a:ln>
                  <a:noFill/>
                </a:ln>
                <a:solidFill>
                  <a:schemeClr val="tx1"/>
                </a:solidFill>
                <a:effectLst/>
                <a:uLnTx/>
                <a:uFillTx/>
                <a:latin typeface="Franklin Gothic Medium"/>
                <a:ea typeface="+mj-ea"/>
                <a:cs typeface="+mj-cs"/>
              </a:rPr>
              <a:t>Ciclo de Vigilancia de la salud pública</a:t>
            </a:r>
            <a:endParaRPr lang="en-US" sz="4400"/>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a:extLst>
              <a:ext uri="{FF2B5EF4-FFF2-40B4-BE49-F238E27FC236}">
                <a16:creationId xmlns:a16="http://schemas.microsoft.com/office/drawing/2014/main" id="{E4A6CDBD-A351-C226-D96D-556605FFF6CC}"/>
              </a:ext>
            </a:extLst>
          </p:cNvPr>
          <p:cNvGraphicFramePr/>
          <p:nvPr>
            <p:extLst>
              <p:ext uri="{D42A27DB-BD31-4B8C-83A1-F6EECF244321}">
                <p14:modId xmlns:p14="http://schemas.microsoft.com/office/powerpoint/2010/main" val="3093463169"/>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578A98A-64E7-0FDF-A653-4F41FAA35420}"/>
              </a:ext>
            </a:extLst>
          </p:cNvPr>
          <p:cNvSpPr txBox="1"/>
          <p:nvPr/>
        </p:nvSpPr>
        <p:spPr>
          <a:xfrm>
            <a:off x="3357818" y="3353633"/>
            <a:ext cx="6060499" cy="1107996"/>
          </a:xfrm>
          <a:prstGeom prst="rect">
            <a:avLst/>
          </a:prstGeom>
          <a:noFill/>
        </p:spPr>
        <p:txBody>
          <a:bodyPr wrap="square" rtlCol="0">
            <a:spAutoFit/>
          </a:bodyPr>
          <a:lstStyle/>
          <a:p>
            <a:pPr algn="ctr"/>
            <a:r>
              <a:rPr lang="en-US" sz="6600" b="1">
                <a:solidFill>
                  <a:srgbClr val="00943B"/>
                </a:solidFill>
                <a:latin typeface="+mn-lt"/>
              </a:rPr>
              <a:t>MONITOREAR</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DD18A9FF-D000-A272-6125-FC21A3FDE535}"/>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7951415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
        <p:nvSpPr>
          <p:cNvPr id="7" name="Rectangle 6">
            <a:extLst>
              <a:ext uri="{FF2B5EF4-FFF2-40B4-BE49-F238E27FC236}">
                <a16:creationId xmlns:a16="http://schemas.microsoft.com/office/drawing/2014/main" id="{F0310963-AC01-4579-B570-C8CE6E846F94}"/>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B5FD2873-8152-A97C-05E1-5BAA30214544}"/>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E16F905B-FA46-9E15-5E84-F20DBC57262B}"/>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83489529-E55F-B5D2-2D02-64FE512A515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0255350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47675"/>
            <a:ext cx="9752215" cy="800100"/>
          </a:xfrm>
          <a:prstGeom prst="rect">
            <a:avLst/>
          </a:prstGeom>
          <a:solidFill>
            <a:srgbClr val="E7C2F6"/>
          </a:solidFill>
          <a:ln>
            <a:noFill/>
          </a:ln>
        </p:spPr>
        <p:txBody>
          <a:bodyPr/>
          <a:lstStyle/>
          <a:p>
            <a:r>
              <a:rPr lang="en-US"/>
              <a:t>Click to edit Master title style</a:t>
            </a:r>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
        <p:nvSpPr>
          <p:cNvPr id="7" name="Rectangle 6">
            <a:extLst>
              <a:ext uri="{FF2B5EF4-FFF2-40B4-BE49-F238E27FC236}">
                <a16:creationId xmlns:a16="http://schemas.microsoft.com/office/drawing/2014/main" id="{E873DDE5-43DB-6819-60A1-F3D03D0BB97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C3E91E8D-034D-93A4-BF8D-2AE79CF3689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CB21F133-A657-4C3A-8C25-6EE6CF8F8125}"/>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395A6E8D-7399-87ED-5775-F6B9EABC719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6636493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es-ES" sz="2800"/>
              <a:t>Para completar el ejercicio, 
por favor, diríjase a su cuaderno de ejercicios del participante</a:t>
            </a:r>
            <a:r>
              <a:rPr lang="en-US" sz="2800"/>
              <a:t>.</a:t>
            </a:r>
            <a:endParaRPr lang="en-US" sz="2800" strike="sngStrike"/>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3664972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2_Activity_Spani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es-ES" sz="2800"/>
              <a:t>Para completar el ejercicio, 
por favor, diríjase a su cuaderno de ejercicios del participante</a:t>
            </a:r>
            <a:r>
              <a:rPr lang="en-US" sz="2800"/>
              <a:t>.</a:t>
            </a:r>
            <a:endParaRPr lang="en-US" sz="2800" strike="sngStrike"/>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0706279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2">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60" y="3851013"/>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26344869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Activity_Blank">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noFill/>
        </p:spPr>
        <p:txBody>
          <a:bodyPr/>
          <a:lstStyle/>
          <a:p>
            <a:r>
              <a:rPr lang="en-US"/>
              <a:t>Click to edit Master title style</a:t>
            </a:r>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6D2FF57C-9C69-54AF-F8B2-BEBC7258011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9DE2D5C3-86B4-2021-98BF-0CEE5CDD82E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529D48D4-75C8-59B7-3925-F10675A6BA0A}"/>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7547002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Activity_Answer">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solidFill>
            <a:schemeClr val="accent4">
              <a:lumMod val="40000"/>
              <a:lumOff val="60000"/>
            </a:schemeClr>
          </a:solidFill>
        </p:spPr>
        <p:txBody>
          <a:bodyPr/>
          <a:lstStyle/>
          <a:p>
            <a:r>
              <a:rPr lang="en-US"/>
              <a:t>Click to edit Master title style</a:t>
            </a:r>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A04CD4AB-5899-EC47-36C7-6280531A51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E363DF97-FB46-826E-889B-427B7A0F5A7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DDACD0-D5A9-DCEA-75C8-7066B6E38E85}"/>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9378282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One Healt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p>
        </p:txBody>
      </p:sp>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pic>
        <p:nvPicPr>
          <p:cNvPr id="8" name="Picture 7" descr="A picture containing vector graphics&#10;&#10;Description automatically generated">
            <a:extLst>
              <a:ext uri="{FF2B5EF4-FFF2-40B4-BE49-F238E27FC236}">
                <a16:creationId xmlns:a16="http://schemas.microsoft.com/office/drawing/2014/main" id="{56497B94-BA8A-615F-A310-69C10004D182}"/>
              </a:ext>
            </a:extLst>
          </p:cNvPr>
          <p:cNvPicPr>
            <a:picLocks noChangeAspect="1"/>
          </p:cNvPicPr>
          <p:nvPr/>
        </p:nvPicPr>
        <p:blipFill>
          <a:blip r:embed="rId2"/>
          <a:stretch>
            <a:fillRect/>
          </a:stretch>
        </p:blipFill>
        <p:spPr>
          <a:xfrm>
            <a:off x="10472404" y="128052"/>
            <a:ext cx="1223563" cy="1223563"/>
          </a:xfrm>
          <a:prstGeom prst="rect">
            <a:avLst/>
          </a:prstGeom>
        </p:spPr>
      </p:pic>
      <p:sp>
        <p:nvSpPr>
          <p:cNvPr id="9" name="Rectangle 8">
            <a:extLst>
              <a:ext uri="{FF2B5EF4-FFF2-40B4-BE49-F238E27FC236}">
                <a16:creationId xmlns:a16="http://schemas.microsoft.com/office/drawing/2014/main" id="{63726634-4910-673A-DA30-7686280E459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57D0720C-6B77-83E2-40D2-CB855EA83DB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14530E1F-7EF0-EEAA-1E8F-7973FCEE4A4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E001A98-CD2F-BF37-8BDB-E6F388E6DE0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3785937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Only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CF023CA-73B6-B91A-F8EC-8CF0CB10C79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9243F1E9-ADA9-6E2A-AB31-594A70AC2046}"/>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p>
        </p:txBody>
      </p:sp>
      <p:sp>
        <p:nvSpPr>
          <p:cNvPr id="3" name="Rectangle 2">
            <a:extLst>
              <a:ext uri="{FF2B5EF4-FFF2-40B4-BE49-F238E27FC236}">
                <a16:creationId xmlns:a16="http://schemas.microsoft.com/office/drawing/2014/main" id="{B1111021-4F1D-405C-4F10-B31870C589B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FBAE977D-16C7-AAB2-4AEB-EB1089E4B5D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28FD81-DF63-DFE0-3655-40CF22A2E4F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91870521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Only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p>
        </p:txBody>
      </p:sp>
      <p:sp>
        <p:nvSpPr>
          <p:cNvPr id="7" name="Rectangle 6">
            <a:extLst>
              <a:ext uri="{FF2B5EF4-FFF2-40B4-BE49-F238E27FC236}">
                <a16:creationId xmlns:a16="http://schemas.microsoft.com/office/drawing/2014/main" id="{92770386-F95F-461A-72F1-871066C9B93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E3D9761C-B841-0BFC-50E3-32FA1F43FA7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62C4FA01-299B-BC8D-9C36-8E7D368F7794}"/>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2A409412-CFCD-F3FF-71D8-427A4908DB6F}"/>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64247982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19B4A-B8B6-989A-D46E-007108FA7F85}"/>
              </a:ext>
            </a:extLst>
          </p:cNvPr>
          <p:cNvSpPr>
            <a:spLocks noGrp="1"/>
          </p:cNvSpPr>
          <p:nvPr>
            <p:ph type="title"/>
          </p:nvPr>
        </p:nvSpPr>
        <p:spPr>
          <a:xfrm>
            <a:off x="839788" y="365125"/>
            <a:ext cx="10515600" cy="82391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68267ED3-C392-EC61-3599-169B8475B942}"/>
              </a:ext>
            </a:extLst>
          </p:cNvPr>
          <p:cNvSpPr>
            <a:spLocks noGrp="1"/>
          </p:cNvSpPr>
          <p:nvPr>
            <p:ph type="body" idx="1"/>
          </p:nvPr>
        </p:nvSpPr>
        <p:spPr>
          <a:xfrm>
            <a:off x="838200" y="1473345"/>
            <a:ext cx="5157787"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2EC667D-414C-9FC8-B69F-22627A5DD04A}"/>
              </a:ext>
            </a:extLst>
          </p:cNvPr>
          <p:cNvSpPr>
            <a:spLocks noGrp="1"/>
          </p:cNvSpPr>
          <p:nvPr>
            <p:ph sz="half" idx="2" hasCustomPrompt="1"/>
          </p:nvPr>
        </p:nvSpPr>
        <p:spPr>
          <a:xfrm>
            <a:off x="838200"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a:p>
            <a:pPr lvl="5"/>
            <a:endParaRPr lang="en-US"/>
          </a:p>
        </p:txBody>
      </p:sp>
      <p:sp>
        <p:nvSpPr>
          <p:cNvPr id="5" name="Text Placeholder 4">
            <a:extLst>
              <a:ext uri="{FF2B5EF4-FFF2-40B4-BE49-F238E27FC236}">
                <a16:creationId xmlns:a16="http://schemas.microsoft.com/office/drawing/2014/main" id="{9D65D03D-24B7-A316-A2BC-01AE2BD2690D}"/>
              </a:ext>
            </a:extLst>
          </p:cNvPr>
          <p:cNvSpPr>
            <a:spLocks noGrp="1"/>
          </p:cNvSpPr>
          <p:nvPr>
            <p:ph type="body" sz="quarter" idx="3"/>
          </p:nvPr>
        </p:nvSpPr>
        <p:spPr>
          <a:xfrm>
            <a:off x="6170612" y="1473345"/>
            <a:ext cx="5183188"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3">
            <a:extLst>
              <a:ext uri="{FF2B5EF4-FFF2-40B4-BE49-F238E27FC236}">
                <a16:creationId xmlns:a16="http://schemas.microsoft.com/office/drawing/2014/main" id="{01F6D531-FBC4-462D-E18C-EAD2B50B49F2}"/>
              </a:ext>
            </a:extLst>
          </p:cNvPr>
          <p:cNvSpPr>
            <a:spLocks noGrp="1"/>
          </p:cNvSpPr>
          <p:nvPr>
            <p:ph sz="half" idx="13" hasCustomPrompt="1"/>
          </p:nvPr>
        </p:nvSpPr>
        <p:spPr>
          <a:xfrm>
            <a:off x="6170612"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a:p>
            <a:pPr lvl="5"/>
            <a:endParaRPr lang="en-US"/>
          </a:p>
        </p:txBody>
      </p:sp>
      <p:sp>
        <p:nvSpPr>
          <p:cNvPr id="11" name="Rectangle 10">
            <a:extLst>
              <a:ext uri="{FF2B5EF4-FFF2-40B4-BE49-F238E27FC236}">
                <a16:creationId xmlns:a16="http://schemas.microsoft.com/office/drawing/2014/main" id="{17F10DB2-E88B-7B35-F4F7-EBA7E7D5FB6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3EEFBFF7-FE76-582A-10D0-3700E8E83E71}"/>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DB10DA3A-09FB-5DC5-032F-1B5BB3F8FAA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E0D36ABF-CD83-3C0F-E472-5FE0F4038B15}"/>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992036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References">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sz="2400"/>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0"/>
            <a:r>
              <a:rPr lang="en-US"/>
              <a:t>Level 0</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hasCustomPrompt="1"/>
          </p:nvPr>
        </p:nvSpPr>
        <p:spPr>
          <a:xfrm>
            <a:off x="838200" y="457200"/>
            <a:ext cx="10515600" cy="800100"/>
          </a:xfrm>
          <a:prstGeom prst="rect">
            <a:avLst/>
          </a:prstGeom>
        </p:spPr>
        <p:txBody>
          <a:bodyPr/>
          <a:lstStyle/>
          <a:p>
            <a:r>
              <a:rPr lang="en-US"/>
              <a:t>References</a:t>
            </a:r>
          </a:p>
        </p:txBody>
      </p:sp>
      <p:sp>
        <p:nvSpPr>
          <p:cNvPr id="2" name="Rectangle 1">
            <a:extLst>
              <a:ext uri="{FF2B5EF4-FFF2-40B4-BE49-F238E27FC236}">
                <a16:creationId xmlns:a16="http://schemas.microsoft.com/office/drawing/2014/main" id="{21B2EC1A-26AC-AC4C-556E-39528BD4A073}"/>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55E78E6E-72AF-13CB-576C-7501F4F9058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2F2B32D3-D914-C12F-4126-229E831D19B8}"/>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F66EE439-A0E7-D2FF-0910-46428FDA84EE}"/>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47366457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8C36BF7-72A3-3A95-B253-F12F3664393E}"/>
              </a:ext>
            </a:extLst>
          </p:cNvPr>
          <p:cNvSpPr>
            <a:spLocks noGrp="1"/>
          </p:cNvSpPr>
          <p:nvPr>
            <p:ph type="dt" sz="half" idx="10"/>
          </p:nvPr>
        </p:nvSpPr>
        <p:spPr>
          <a:xfrm>
            <a:off x="838200" y="6356350"/>
            <a:ext cx="2743200" cy="365125"/>
          </a:xfrm>
          <a:prstGeom prst="rect">
            <a:avLst/>
          </a:prstGeom>
        </p:spPr>
        <p:txBody>
          <a:bodyPr/>
          <a:lstStyle/>
          <a:p>
            <a:fld id="{19E713D4-1B68-4096-A9D8-C9E291A13E04}" type="datetimeFigureOut">
              <a:rPr lang="en-US" smtClean="0"/>
              <a:t>3/5/2026</a:t>
            </a:fld>
            <a:endParaRPr lang="en-US"/>
          </a:p>
        </p:txBody>
      </p:sp>
      <p:sp>
        <p:nvSpPr>
          <p:cNvPr id="3" name="Footer Placeholder 2">
            <a:extLst>
              <a:ext uri="{FF2B5EF4-FFF2-40B4-BE49-F238E27FC236}">
                <a16:creationId xmlns:a16="http://schemas.microsoft.com/office/drawing/2014/main" id="{AA937483-9282-4A70-F92D-1D1CFFE29AF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59FB5E6D-5BAD-CC9B-69C9-9CBB45045729}"/>
              </a:ext>
            </a:extLst>
          </p:cNvPr>
          <p:cNvSpPr>
            <a:spLocks noGrp="1"/>
          </p:cNvSpPr>
          <p:nvPr>
            <p:ph type="sldNum" sz="quarter" idx="12"/>
          </p:nvPr>
        </p:nvSpPr>
        <p:spPr>
          <a:xfrm>
            <a:off x="8610600" y="6356350"/>
            <a:ext cx="2743200" cy="365125"/>
          </a:xfrm>
          <a:prstGeom prst="rect">
            <a:avLst/>
          </a:prstGeom>
        </p:spPr>
        <p:txBody>
          <a:bodyPr/>
          <a:lstStyle/>
          <a:p>
            <a:fld id="{AED29D61-A611-4380-A695-4C398501CBEA}" type="slidenum">
              <a:rPr lang="en-US" smtClean="0"/>
              <a:t>‹#›</a:t>
            </a:fld>
            <a:endParaRPr lang="en-US"/>
          </a:p>
        </p:txBody>
      </p:sp>
      <p:sp>
        <p:nvSpPr>
          <p:cNvPr id="5" name="Rectangle 4">
            <a:extLst>
              <a:ext uri="{FF2B5EF4-FFF2-40B4-BE49-F238E27FC236}">
                <a16:creationId xmlns:a16="http://schemas.microsoft.com/office/drawing/2014/main" id="{01833508-4B97-19F9-5654-F86BA0A7271A}"/>
              </a:ext>
            </a:extLst>
          </p:cNvPr>
          <p:cNvSpPr/>
          <p:nvPr/>
        </p:nvSpPr>
        <p:spPr>
          <a:xfrm>
            <a:off x="0" y="0"/>
            <a:ext cx="12192000" cy="6858000"/>
          </a:xfrm>
          <a:prstGeom prst="rect">
            <a:avLst/>
          </a:prstGeom>
          <a:solidFill>
            <a:srgbClr val="1096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180A74EA-FF24-D258-AA73-6CB93340F63C}"/>
              </a:ext>
            </a:extLst>
          </p:cNvPr>
          <p:cNvSpPr/>
          <p:nvPr/>
        </p:nvSpPr>
        <p:spPr>
          <a:xfrm>
            <a:off x="9540691" y="6196031"/>
            <a:ext cx="2651760" cy="7315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E7317499-96E7-3335-CB25-D67CC5E5DC0D}"/>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4A26A8E7-12C8-E575-B4A7-1418AB17ED3C}"/>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0399826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563C3A-6C07-DF13-2F88-3EB1DF7784C8}"/>
              </a:ext>
            </a:extLst>
          </p:cNvPr>
          <p:cNvSpPr/>
          <p:nvPr/>
        </p:nvSpPr>
        <p:spPr>
          <a:xfrm>
            <a:off x="0" y="0"/>
            <a:ext cx="12192000" cy="6356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D701D2E6-8E45-127C-9D69-66B4258EC3A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34BC32A3-A65C-DA8F-ABD4-BC975F9F471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678FBEA7-8B93-2797-9DE5-88EBDE4EFA46}"/>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9181AE0-03F4-F621-D748-0E02EE1D9A94}"/>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4595357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Title Slide 2">
    <p:spTree>
      <p:nvGrpSpPr>
        <p:cNvPr id="1" name=""/>
        <p:cNvGrpSpPr/>
        <p:nvPr/>
      </p:nvGrpSpPr>
      <p:grpSpPr>
        <a:xfrm>
          <a:off x="0" y="0"/>
          <a:ext cx="0" cy="0"/>
          <a:chOff x="0" y="0"/>
          <a:chExt cx="0" cy="0"/>
        </a:xfrm>
      </p:grpSpPr>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8617060" y="742949"/>
            <a:ext cx="2974848" cy="521208"/>
          </a:xfrm>
          <a:prstGeom prst="rect">
            <a:avLst/>
          </a:prstGeom>
        </p:spPr>
        <p:txBody>
          <a:bodyPr/>
          <a:lstStyle>
            <a:lvl1pPr marL="0" indent="0" algn="r">
              <a:buNone/>
              <a:defRPr b="1"/>
            </a:lvl1pPr>
          </a:lstStyle>
          <a:p>
            <a:pPr lvl="0"/>
            <a:r>
              <a:rPr lang="en-US"/>
              <a:t>Workshop #</a:t>
            </a: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a:t>Title</a:t>
            </a:r>
          </a:p>
        </p:txBody>
      </p:sp>
    </p:spTree>
    <p:extLst>
      <p:ext uri="{BB962C8B-B14F-4D97-AF65-F5344CB8AC3E}">
        <p14:creationId xmlns:p14="http://schemas.microsoft.com/office/powerpoint/2010/main" val="1517213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Title Slide 2_Spanish">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59" y="3937233"/>
            <a:ext cx="760730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s-ES" sz="3600" i="1" noProof="0">
                <a:solidFill>
                  <a:srgbClr val="109648"/>
                </a:solidFill>
                <a:latin typeface="Franklin Gothic Medium" panose="020B0603020102020204" pitchFamily="34" charset="0"/>
              </a:rPr>
              <a:t>Usando el Enfoque de Una Sola Salud</a:t>
            </a:r>
            <a:endParaRPr kumimoji="0" lang="es-ES" sz="3600" b="0" i="1" u="none" strike="noStrike" kern="1200" cap="none" spc="0" normalizeH="0" baseline="0" noProof="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118404798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2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a:t>Reference</a:t>
            </a:r>
          </a:p>
        </p:txBody>
      </p:sp>
    </p:spTree>
    <p:extLst>
      <p:ext uri="{BB962C8B-B14F-4D97-AF65-F5344CB8AC3E}">
        <p14:creationId xmlns:p14="http://schemas.microsoft.com/office/powerpoint/2010/main" val="219985398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Custom Layout 1 w/ Reference Box">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a:t>Reference</a:t>
            </a:r>
          </a:p>
        </p:txBody>
      </p:sp>
    </p:spTree>
    <p:extLst>
      <p:ext uri="{BB962C8B-B14F-4D97-AF65-F5344CB8AC3E}">
        <p14:creationId xmlns:p14="http://schemas.microsoft.com/office/powerpoint/2010/main" val="213780930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cSld name="Title Only">
    <p:spTree>
      <p:nvGrpSpPr>
        <p:cNvPr id="1" name=""/>
        <p:cNvGrpSpPr/>
        <p:nvPr/>
      </p:nvGrpSpPr>
      <p:grpSpPr>
        <a:xfrm>
          <a:off x="0" y="0"/>
          <a:ext cx="0" cy="0"/>
          <a:chOff x="0" y="0"/>
          <a:chExt cx="0" cy="0"/>
        </a:xfrm>
      </p:grpSpPr>
      <p:sp>
        <p:nvSpPr>
          <p:cNvPr id="3" name="Text Box 2058"/>
          <p:cNvSpPr txBox="1">
            <a:spLocks noChangeArrowheads="1"/>
          </p:cNvSpPr>
          <p:nvPr/>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ADEFB78E-F28D-41A0-99E8-8F577C17F9CA}"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1031891944"/>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1_Surveillance Cycle Spanish">
    <p:spTree>
      <p:nvGrpSpPr>
        <p:cNvPr id="1" name=""/>
        <p:cNvGrpSpPr/>
        <p:nvPr/>
      </p:nvGrpSpPr>
      <p:grpSpPr>
        <a:xfrm>
          <a:off x="0" y="0"/>
          <a:ext cx="0" cy="0"/>
          <a:chOff x="0" y="0"/>
          <a:chExt cx="0" cy="0"/>
        </a:xfrm>
      </p:grpSpPr>
    </p:spTree>
    <p:extLst>
      <p:ext uri="{BB962C8B-B14F-4D97-AF65-F5344CB8AC3E}">
        <p14:creationId xmlns:p14="http://schemas.microsoft.com/office/powerpoint/2010/main" val="4674121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1_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F791BF66-13A8-BA66-0F31-11493DE6241F}"/>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4" name="Content Placeholder 3">
            <a:extLst>
              <a:ext uri="{FF2B5EF4-FFF2-40B4-BE49-F238E27FC236}">
                <a16:creationId xmlns:a16="http://schemas.microsoft.com/office/drawing/2014/main" id="{0750473E-64CE-71CB-DD07-24B4F16D2BFE}"/>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Tree>
    <p:extLst>
      <p:ext uri="{BB962C8B-B14F-4D97-AF65-F5344CB8AC3E}">
        <p14:creationId xmlns:p14="http://schemas.microsoft.com/office/powerpoint/2010/main" val="261696113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cSld name="1_Title only">
    <p:spTree>
      <p:nvGrpSpPr>
        <p:cNvPr id="1" name=""/>
        <p:cNvGrpSpPr/>
        <p:nvPr/>
      </p:nvGrpSpPr>
      <p:grpSpPr>
        <a:xfrm>
          <a:off x="0" y="0"/>
          <a:ext cx="0" cy="0"/>
          <a:chOff x="0" y="0"/>
          <a:chExt cx="0" cy="0"/>
        </a:xfrm>
      </p:grpSpPr>
      <p:sp>
        <p:nvSpPr>
          <p:cNvPr id="3" name="Text Box 2058"/>
          <p:cNvSpPr txBox="1">
            <a:spLocks noChangeArrowheads="1"/>
          </p:cNvSpPr>
          <p:nvPr/>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2C7CEF8F-31C2-481E-A98D-355C0FD99D90}"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4125790103"/>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userDrawn="1">
  <p:cSld name="3_Title only">
    <p:spTree>
      <p:nvGrpSpPr>
        <p:cNvPr id="1" name=""/>
        <p:cNvGrpSpPr/>
        <p:nvPr/>
      </p:nvGrpSpPr>
      <p:grpSpPr>
        <a:xfrm>
          <a:off x="0" y="0"/>
          <a:ext cx="0" cy="0"/>
          <a:chOff x="0" y="0"/>
          <a:chExt cx="0" cy="0"/>
        </a:xfrm>
      </p:grpSpPr>
      <p:sp>
        <p:nvSpPr>
          <p:cNvPr id="3" name="Text Box 2058"/>
          <p:cNvSpPr txBox="1">
            <a:spLocks noChangeArrowheads="1"/>
          </p:cNvSpPr>
          <p:nvPr userDrawn="1"/>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ADEFB78E-F28D-41A0-99E8-8F577C17F9CA}"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userDrawn="1"/>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userDrawn="1"/>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userDrawn="1"/>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837041465"/>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7888203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ustom Layou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8FFA21DF-0497-84CA-7B71-F8DCCAB6066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D738680D-53E4-2ED5-E587-27E737DD7419}"/>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50114D3-9FDA-8A2D-C38C-96A0F0C0121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2687395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
        <p:nvSpPr>
          <p:cNvPr id="5" name="Text Placeholder 3">
            <a:extLst>
              <a:ext uri="{FF2B5EF4-FFF2-40B4-BE49-F238E27FC236}">
                <a16:creationId xmlns:a16="http://schemas.microsoft.com/office/drawing/2014/main" id="{35E1334E-27DD-2790-DD80-9381F9A8A14C}"/>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a:t>Reference</a:t>
            </a:r>
          </a:p>
        </p:txBody>
      </p:sp>
    </p:spTree>
    <p:extLst>
      <p:ext uri="{BB962C8B-B14F-4D97-AF65-F5344CB8AC3E}">
        <p14:creationId xmlns:p14="http://schemas.microsoft.com/office/powerpoint/2010/main" val="30170608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ustom Layout 2 w/ Reference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3">
            <a:extLst>
              <a:ext uri="{FF2B5EF4-FFF2-40B4-BE49-F238E27FC236}">
                <a16:creationId xmlns:a16="http://schemas.microsoft.com/office/drawing/2014/main" id="{60DC5D29-8967-A3DA-AC9D-DD46AA10AA2F}"/>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a:t>Reference</a:t>
            </a:r>
          </a:p>
        </p:txBody>
      </p:sp>
      <p:sp>
        <p:nvSpPr>
          <p:cNvPr id="3" name="Rectangle 2">
            <a:extLst>
              <a:ext uri="{FF2B5EF4-FFF2-40B4-BE49-F238E27FC236}">
                <a16:creationId xmlns:a16="http://schemas.microsoft.com/office/drawing/2014/main" id="{C5BB4E67-6010-D6C5-3C74-C87172FA7B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F6117103-9F89-0FDF-E8A7-2B01562F82A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C4983902-74ED-87F7-369B-B57637D4708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9915556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422510"/>
            <a:ext cx="6143624" cy="769441"/>
          </a:xfrm>
          <a:prstGeom prst="rect">
            <a:avLst/>
          </a:prstGeom>
          <a:noFill/>
        </p:spPr>
        <p:txBody>
          <a:bodyPr wrap="square">
            <a:spAutoFit/>
          </a:bodyPr>
          <a:lstStyle/>
          <a:p>
            <a:r>
              <a:rPr kumimoji="0" lang="en-US" sz="4400" b="0" i="0" u="none" strike="noStrike" kern="1200" cap="none" spc="0" normalizeH="0" baseline="0" noProof="0">
                <a:ln>
                  <a:noFill/>
                </a:ln>
                <a:solidFill>
                  <a:schemeClr val="tx1"/>
                </a:solidFill>
                <a:effectLst/>
                <a:uLnTx/>
                <a:uFillTx/>
                <a:latin typeface="Franklin Gothic Medium"/>
                <a:ea typeface="+mj-ea"/>
                <a:cs typeface="+mj-cs"/>
              </a:rPr>
              <a:t>Course Icons </a:t>
            </a:r>
            <a:r>
              <a:rPr kumimoji="0" lang="en-US" sz="4400" b="0" i="0" u="none" strike="noStrike" kern="1200" cap="none" spc="0" normalizeH="0" baseline="0" noProof="0">
                <a:ln>
                  <a:noFill/>
                </a:ln>
                <a:solidFill>
                  <a:prstClr val="black"/>
                </a:solidFill>
                <a:effectLst/>
                <a:uLnTx/>
                <a:uFillTx/>
                <a:latin typeface="Franklin Gothic Medium"/>
                <a:ea typeface="+mj-ea"/>
                <a:cs typeface="+mj-cs"/>
              </a:rPr>
              <a:t>Key</a:t>
            </a:r>
            <a:endParaRPr lang="en-US"/>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869026918"/>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n-US" sz="2400" b="1" u="none" strike="noStrike" cap="none">
                          <a:solidFill>
                            <a:schemeClr val="tx1"/>
                          </a:solidFill>
                        </a:rPr>
                        <a:t>Icon</a:t>
                      </a:r>
                      <a:endParaRPr b="1">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400" b="1" u="none" strike="noStrike" cap="none">
                          <a:solidFill>
                            <a:schemeClr val="tx1"/>
                          </a:solidFill>
                        </a:rPr>
                        <a:t>Use</a:t>
                      </a:r>
                      <a:endParaRPr b="1">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a:solidFill>
                            <a:schemeClr val="dk1"/>
                          </a:solidFill>
                          <a:latin typeface="Arial"/>
                          <a:ea typeface="Arial"/>
                          <a:cs typeface="Arial"/>
                          <a:sym typeface="Arial"/>
                        </a:rPr>
                        <a:t>Objectives </a:t>
                      </a:r>
                      <a:r>
                        <a:rPr lang="en-US" sz="2000" b="0">
                          <a:solidFill>
                            <a:schemeClr val="dk1"/>
                          </a:solidFill>
                          <a:latin typeface="Arial"/>
                          <a:ea typeface="Arial"/>
                          <a:cs typeface="Arial"/>
                          <a:sym typeface="Arial"/>
                        </a:rPr>
                        <a:t>of</a:t>
                      </a:r>
                      <a:r>
                        <a:rPr lang="en-US" sz="2000">
                          <a:solidFill>
                            <a:schemeClr val="dk1"/>
                          </a:solidFill>
                          <a:latin typeface="Arial"/>
                          <a:ea typeface="Arial"/>
                          <a:cs typeface="Arial"/>
                          <a:sym typeface="Arial"/>
                        </a:rPr>
                        <a:t> the lesson</a:t>
                      </a:r>
                      <a:endParaRPr sz="20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a:solidFill>
                            <a:schemeClr val="dk1"/>
                          </a:solidFill>
                          <a:latin typeface="Arial"/>
                          <a:ea typeface="Arial"/>
                          <a:cs typeface="Arial"/>
                          <a:sym typeface="Arial"/>
                        </a:rPr>
                        <a:t>Discovery Dialogue </a:t>
                      </a:r>
                      <a:r>
                        <a:rPr lang="en-US" sz="2000">
                          <a:solidFill>
                            <a:schemeClr val="dk1"/>
                          </a:solidFill>
                          <a:latin typeface="Arial"/>
                          <a:ea typeface="Arial"/>
                          <a:cs typeface="Arial"/>
                          <a:sym typeface="Arial"/>
                        </a:rPr>
                        <a:t>invites sharing of ideas and experiences</a:t>
                      </a:r>
                      <a:endParaRPr sz="20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n-US" sz="2000" b="1">
                          <a:solidFill>
                            <a:schemeClr val="dk1"/>
                          </a:solidFill>
                          <a:latin typeface="Arial"/>
                          <a:ea typeface="Arial"/>
                          <a:cs typeface="Arial"/>
                          <a:sym typeface="Arial"/>
                        </a:rPr>
                        <a:t>Activity </a:t>
                      </a:r>
                      <a:r>
                        <a:rPr lang="en-US" sz="2000" b="0">
                          <a:solidFill>
                            <a:schemeClr val="dk1"/>
                          </a:solidFill>
                          <a:latin typeface="Arial"/>
                          <a:ea typeface="Arial"/>
                          <a:cs typeface="Arial"/>
                          <a:sym typeface="Arial"/>
                        </a:rPr>
                        <a:t>completed by </a:t>
                      </a:r>
                      <a:r>
                        <a:rPr lang="en-US" sz="2000">
                          <a:solidFill>
                            <a:schemeClr val="dk1"/>
                          </a:solidFill>
                          <a:latin typeface="Arial"/>
                          <a:ea typeface="Arial"/>
                          <a:cs typeface="Arial"/>
                          <a:sym typeface="Arial"/>
                        </a:rPr>
                        <a:t>individual or group</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n-US" sz="2000" b="1">
                          <a:solidFill>
                            <a:schemeClr val="dk1"/>
                          </a:solidFill>
                          <a:latin typeface="Arial"/>
                          <a:ea typeface="Arial"/>
                          <a:cs typeface="Arial"/>
                          <a:sym typeface="Arial"/>
                        </a:rPr>
                        <a:t>Highlight </a:t>
                      </a:r>
                      <a:r>
                        <a:rPr lang="en-US" sz="2000" b="0">
                          <a:solidFill>
                            <a:schemeClr val="dk1"/>
                          </a:solidFill>
                          <a:latin typeface="Arial"/>
                          <a:ea typeface="Arial"/>
                          <a:cs typeface="Arial"/>
                          <a:sym typeface="Arial"/>
                        </a:rPr>
                        <a:t>of </a:t>
                      </a:r>
                      <a:r>
                        <a:rPr lang="en-US" sz="2000">
                          <a:solidFill>
                            <a:schemeClr val="dk1"/>
                          </a:solidFill>
                          <a:latin typeface="Arial"/>
                          <a:ea typeface="Arial"/>
                          <a:cs typeface="Arial"/>
                          <a:sym typeface="Arial"/>
                        </a:rPr>
                        <a:t>multisectoral or One Health approach</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1521983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3_Custom Layout_Spanish">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422510"/>
            <a:ext cx="7432964" cy="769441"/>
          </a:xfrm>
          <a:prstGeom prst="rect">
            <a:avLst/>
          </a:prstGeom>
          <a:noFill/>
        </p:spPr>
        <p:txBody>
          <a:bodyPr wrap="square">
            <a:spAutoFit/>
          </a:bodyPr>
          <a:lstStyle/>
          <a:p>
            <a:r>
              <a:rPr kumimoji="0" lang="es-GT" sz="4400" b="0" i="0" u="none" strike="noStrike" kern="1200" cap="none" spc="0" normalizeH="0" baseline="0" noProof="0">
                <a:ln>
                  <a:noFill/>
                </a:ln>
                <a:solidFill>
                  <a:schemeClr val="tx1"/>
                </a:solidFill>
                <a:effectLst/>
                <a:uLnTx/>
                <a:uFillTx/>
                <a:latin typeface="Franklin Gothic Medium"/>
                <a:ea typeface="+mj-ea"/>
                <a:cs typeface="+mj-cs"/>
              </a:rPr>
              <a:t>Clave de los íconos del curso </a:t>
            </a:r>
            <a:endParaRPr lang="es-GT" sz="4400" noProof="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3204466232"/>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s-GT" sz="2400" b="1" u="none" strike="noStrike" cap="none" noProof="0">
                          <a:solidFill>
                            <a:schemeClr val="tx1"/>
                          </a:solidFill>
                        </a:rPr>
                        <a:t>Ícono</a:t>
                      </a:r>
                      <a:endParaRPr lang="es-GT" b="1" noProof="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s-GT" sz="2400" b="1" u="none" strike="noStrike" cap="none" noProof="0">
                          <a:solidFill>
                            <a:schemeClr val="tx1"/>
                          </a:solidFill>
                        </a:rPr>
                        <a:t>Uso</a:t>
                      </a:r>
                      <a:endParaRPr lang="es-GT" b="1" noProof="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s-GT" sz="2000" b="1" noProof="0">
                          <a:solidFill>
                            <a:schemeClr val="dk1"/>
                          </a:solidFill>
                          <a:latin typeface="+mn-lt"/>
                          <a:ea typeface="Arial"/>
                          <a:cs typeface="Arial"/>
                          <a:sym typeface="Arial"/>
                        </a:rPr>
                        <a:t>Objetivos </a:t>
                      </a:r>
                      <a:r>
                        <a:rPr lang="es-GT" sz="2000" b="0" noProof="0">
                          <a:solidFill>
                            <a:schemeClr val="dk1"/>
                          </a:solidFill>
                          <a:latin typeface="+mn-lt"/>
                          <a:ea typeface="Arial"/>
                          <a:cs typeface="Arial"/>
                          <a:sym typeface="Arial"/>
                        </a:rPr>
                        <a:t>de la sesión</a:t>
                      </a:r>
                      <a:endParaRPr lang="es-GT" sz="2000" noProof="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s-GT" sz="2000" b="1" noProof="0">
                          <a:solidFill>
                            <a:schemeClr val="dk1"/>
                          </a:solidFill>
                          <a:latin typeface="+mn-lt"/>
                          <a:ea typeface="Arial"/>
                          <a:cs typeface="Arial"/>
                          <a:sym typeface="Arial"/>
                        </a:rPr>
                        <a:t>Diálogo de descubrimiento </a:t>
                      </a:r>
                      <a:r>
                        <a:rPr lang="es-GT" sz="2000" b="0" noProof="0">
                          <a:solidFill>
                            <a:schemeClr val="dk1"/>
                          </a:solidFill>
                          <a:latin typeface="+mn-lt"/>
                          <a:ea typeface="Arial"/>
                          <a:cs typeface="Arial"/>
                          <a:sym typeface="Arial"/>
                        </a:rPr>
                        <a:t>invita a compartir ideas </a:t>
                      </a:r>
                      <a:br>
                        <a:rPr lang="es-GT" sz="2000" b="0" noProof="0">
                          <a:solidFill>
                            <a:schemeClr val="dk1"/>
                          </a:solidFill>
                          <a:latin typeface="+mn-lt"/>
                          <a:ea typeface="Arial"/>
                          <a:cs typeface="Arial"/>
                          <a:sym typeface="Arial"/>
                        </a:rPr>
                      </a:br>
                      <a:r>
                        <a:rPr lang="es-GT" sz="2000" b="0" noProof="0">
                          <a:solidFill>
                            <a:schemeClr val="dk1"/>
                          </a:solidFill>
                          <a:latin typeface="+mn-lt"/>
                          <a:ea typeface="Arial"/>
                          <a:cs typeface="Arial"/>
                          <a:sym typeface="Arial"/>
                        </a:rPr>
                        <a:t>y experiencias</a:t>
                      </a:r>
                      <a:endParaRPr lang="es-GT" sz="2000" b="0" noProof="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s-GT" sz="2000" b="1" noProof="0">
                          <a:solidFill>
                            <a:schemeClr val="dk1"/>
                          </a:solidFill>
                          <a:latin typeface="+mn-lt"/>
                          <a:ea typeface="Arial"/>
                          <a:cs typeface="Arial"/>
                          <a:sym typeface="Arial"/>
                        </a:rPr>
                        <a:t>Actividad </a:t>
                      </a:r>
                      <a:r>
                        <a:rPr lang="es-GT" sz="2000" b="0" noProof="0">
                          <a:solidFill>
                            <a:schemeClr val="dk1"/>
                          </a:solidFill>
                          <a:latin typeface="+mn-lt"/>
                          <a:ea typeface="Arial"/>
                          <a:cs typeface="Arial"/>
                          <a:sym typeface="Arial"/>
                        </a:rPr>
                        <a:t>realizada individualmente o en grupo</a:t>
                      </a:r>
                      <a:endParaRPr lang="es-GT" sz="2000" b="0" noProof="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s-GT" sz="2000" b="1" noProof="0">
                          <a:solidFill>
                            <a:schemeClr val="dk1"/>
                          </a:solidFill>
                          <a:latin typeface="+mn-lt"/>
                          <a:ea typeface="Arial"/>
                          <a:cs typeface="Arial"/>
                          <a:sym typeface="Arial"/>
                        </a:rPr>
                        <a:t>Destaca </a:t>
                      </a:r>
                      <a:r>
                        <a:rPr lang="es-GT" sz="2000" b="0" noProof="0">
                          <a:solidFill>
                            <a:schemeClr val="dk1"/>
                          </a:solidFill>
                          <a:latin typeface="+mn-lt"/>
                          <a:ea typeface="Arial"/>
                          <a:cs typeface="Arial"/>
                          <a:sym typeface="Arial"/>
                        </a:rPr>
                        <a:t>el enfoque multisectorial o el enfoque de Una </a:t>
                      </a:r>
                      <a:br>
                        <a:rPr lang="es-GT" sz="2000" b="0" noProof="0">
                          <a:solidFill>
                            <a:schemeClr val="dk1"/>
                          </a:solidFill>
                          <a:latin typeface="+mn-lt"/>
                          <a:ea typeface="Arial"/>
                          <a:cs typeface="Arial"/>
                          <a:sym typeface="Arial"/>
                        </a:rPr>
                      </a:br>
                      <a:r>
                        <a:rPr lang="es-GT" sz="2000" b="0" noProof="0">
                          <a:solidFill>
                            <a:schemeClr val="dk1"/>
                          </a:solidFill>
                          <a:latin typeface="+mn-lt"/>
                          <a:ea typeface="Arial"/>
                          <a:cs typeface="Arial"/>
                          <a:sym typeface="Arial"/>
                        </a:rPr>
                        <a:t>Sola Salud</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951409884"/>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B8B486-EFC4-8DEE-CC1F-A4E4AD1EC6A7}"/>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29FAA712-DD14-E1D3-B080-8A18549382F6}"/>
              </a:ext>
            </a:extLst>
          </p:cNvPr>
          <p:cNvSpPr txBox="1">
            <a:spLocks/>
          </p:cNvSpPr>
          <p:nvPr/>
        </p:nvSpPr>
        <p:spPr>
          <a:xfrm>
            <a:off x="-93879" y="6326347"/>
            <a:ext cx="496853" cy="365125"/>
          </a:xfrm>
          <a:prstGeom prst="rect">
            <a:avLst/>
          </a:prstGeom>
        </p:spPr>
        <p:txBody>
          <a:bodyPr vert="horz" lIns="0" tIns="0" rIns="0" bIns="0" rtlCol="0" anchor="ctr"/>
          <a:lstStyle>
            <a:defPPr>
              <a:defRPr lang="en-US"/>
            </a:defPPr>
            <a:lvl1pPr marL="0" algn="r" defTabSz="457200" rtl="0" eaLnBrk="1" latinLnBrk="0" hangingPunct="1">
              <a:defRPr lang="en-US" sz="1600" kern="1200" cap="all" smtClean="0">
                <a:solidFill>
                  <a:srgbClr val="000000"/>
                </a:solidFill>
                <a:latin typeface="Arial Re"/>
                <a:ea typeface="+mn-ea"/>
                <a:cs typeface="Arial Re"/>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32F399E-A823-8741-8D87-6A1DD0C00948}" type="slidenum">
              <a:rPr lang="en-US" smtClean="0"/>
              <a:pPr/>
              <a:t>‹#›</a:t>
            </a:fld>
            <a:endParaRPr lang="en-US"/>
          </a:p>
        </p:txBody>
      </p:sp>
      <p:cxnSp>
        <p:nvCxnSpPr>
          <p:cNvPr id="13" name="Straight Connector 12">
            <a:extLst>
              <a:ext uri="{FF2B5EF4-FFF2-40B4-BE49-F238E27FC236}">
                <a16:creationId xmlns:a16="http://schemas.microsoft.com/office/drawing/2014/main" id="{36ED80FB-2A60-D1A9-DC89-EA4B76A07465}"/>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17520618"/>
      </p:ext>
    </p:extLst>
  </p:cSld>
  <p:clrMap bg1="lt1" tx1="dk1" bg2="lt2" tx2="dk2" accent1="accent1" accent2="accent2" accent3="accent3" accent4="accent4" accent5="accent5" accent6="accent6" hlink="hlink" folHlink="folHlink"/>
  <p:sldLayoutIdLst>
    <p:sldLayoutId id="2147484865" r:id="rId1"/>
    <p:sldLayoutId id="2147484866" r:id="rId2"/>
    <p:sldLayoutId id="2147484867" r:id="rId3"/>
    <p:sldLayoutId id="2147484868" r:id="rId4"/>
    <p:sldLayoutId id="2147484869" r:id="rId5"/>
    <p:sldLayoutId id="2147484870" r:id="rId6"/>
    <p:sldLayoutId id="2147484871" r:id="rId7"/>
    <p:sldLayoutId id="2147484872" r:id="rId8"/>
    <p:sldLayoutId id="2147484873" r:id="rId9"/>
    <p:sldLayoutId id="2147484874" r:id="rId10"/>
    <p:sldLayoutId id="2147484875" r:id="rId11"/>
    <p:sldLayoutId id="2147484876" r:id="rId12"/>
    <p:sldLayoutId id="2147484877" r:id="rId13"/>
    <p:sldLayoutId id="2147484878" r:id="rId14"/>
    <p:sldLayoutId id="2147484879" r:id="rId15"/>
    <p:sldLayoutId id="2147484880" r:id="rId16"/>
    <p:sldLayoutId id="2147484881" r:id="rId17"/>
    <p:sldLayoutId id="2147484882" r:id="rId18"/>
    <p:sldLayoutId id="2147484883" r:id="rId19"/>
    <p:sldLayoutId id="2147484884" r:id="rId20"/>
    <p:sldLayoutId id="2147484885" r:id="rId21"/>
    <p:sldLayoutId id="2147484886" r:id="rId22"/>
    <p:sldLayoutId id="2147484887" r:id="rId23"/>
    <p:sldLayoutId id="2147484888" r:id="rId24"/>
    <p:sldLayoutId id="2147484889" r:id="rId25"/>
    <p:sldLayoutId id="2147484890" r:id="rId26"/>
    <p:sldLayoutId id="2147484891" r:id="rId27"/>
    <p:sldLayoutId id="2147484892" r:id="rId28"/>
    <p:sldLayoutId id="2147484893" r:id="rId29"/>
    <p:sldLayoutId id="2147484894" r:id="rId30"/>
    <p:sldLayoutId id="2147484895" r:id="rId31"/>
    <p:sldLayoutId id="2147484896" r:id="rId32"/>
    <p:sldLayoutId id="2147484897" r:id="rId33"/>
    <p:sldLayoutId id="2147484898" r:id="rId34"/>
    <p:sldLayoutId id="2147484899" r:id="rId35"/>
    <p:sldLayoutId id="2147484725" r:id="rId3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hyperlink" Target="https://doi.org/10.1016/j.prevetmed.2018.10.005" TargetMode="External"/><Relationship Id="rId7" Type="http://schemas.openxmlformats.org/officeDocument/2006/relationships/diagramColors" Target="../diagrams/colors5.xml"/><Relationship Id="rId2" Type="http://schemas.openxmlformats.org/officeDocument/2006/relationships/notesSlide" Target="../notesSlides/notesSlide26.xml"/><Relationship Id="rId1" Type="http://schemas.openxmlformats.org/officeDocument/2006/relationships/slideLayout" Target="../slideLayouts/slideLayout6.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2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C477EF2B-647B-1675-29E2-B7C1329B4701}"/>
              </a:ext>
            </a:extLst>
          </p:cNvPr>
          <p:cNvSpPr>
            <a:spLocks noGrp="1"/>
          </p:cNvSpPr>
          <p:nvPr>
            <p:ph type="body" sz="quarter" idx="17"/>
          </p:nvPr>
        </p:nvSpPr>
        <p:spPr/>
        <p:txBody>
          <a:bodyPr/>
          <a:lstStyle/>
          <a:p>
            <a:r>
              <a:rPr lang="es-GT" sz="5400" noProof="0">
                <a:latin typeface="Franklin Gothic Medium" panose="020B0603020102020204" pitchFamily="34" charset="0"/>
              </a:rPr>
              <a:t>Comprender la calidad de los datos</a:t>
            </a:r>
          </a:p>
          <a:p>
            <a:endParaRPr lang="en-US"/>
          </a:p>
        </p:txBody>
      </p:sp>
      <p:sp>
        <p:nvSpPr>
          <p:cNvPr id="3" name="Text Placeholder 2">
            <a:extLst>
              <a:ext uri="{FF2B5EF4-FFF2-40B4-BE49-F238E27FC236}">
                <a16:creationId xmlns:a16="http://schemas.microsoft.com/office/drawing/2014/main" id="{6941DFC5-B224-8CA1-D80D-AC5FDB2FA845}"/>
              </a:ext>
            </a:extLst>
          </p:cNvPr>
          <p:cNvSpPr>
            <a:spLocks noGrp="1"/>
          </p:cNvSpPr>
          <p:nvPr>
            <p:ph type="body" sz="quarter" idx="16"/>
          </p:nvPr>
        </p:nvSpPr>
        <p:spPr/>
        <p:txBody>
          <a:bodyPr/>
          <a:lstStyle/>
          <a:p>
            <a:r>
              <a:rPr lang="en-US"/>
              <a:t>Taller 1</a:t>
            </a:r>
          </a:p>
        </p:txBody>
      </p:sp>
    </p:spTree>
    <p:extLst>
      <p:ext uri="{BB962C8B-B14F-4D97-AF65-F5344CB8AC3E}">
        <p14:creationId xmlns:p14="http://schemas.microsoft.com/office/powerpoint/2010/main" val="27505872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A33339-6EA6-ADC8-5F40-632D53245AAF}"/>
              </a:ext>
            </a:extLst>
          </p:cNvPr>
          <p:cNvSpPr>
            <a:spLocks noGrp="1"/>
          </p:cNvSpPr>
          <p:nvPr>
            <p:ph type="title"/>
          </p:nvPr>
        </p:nvSpPr>
        <p:spPr>
          <a:xfrm>
            <a:off x="838200" y="448235"/>
            <a:ext cx="9752215" cy="800100"/>
          </a:xfrm>
        </p:spPr>
        <p:txBody>
          <a:bodyPr/>
          <a:lstStyle/>
          <a:p>
            <a:r>
              <a:rPr kumimoji="0" lang="es-GT" sz="4400" b="0" i="0" u="none" strike="noStrike" kern="1200" cap="none" spc="0" normalizeH="0" baseline="0" noProof="0">
                <a:ln>
                  <a:noFill/>
                </a:ln>
                <a:solidFill>
                  <a:prstClr val="black"/>
                </a:solidFill>
                <a:effectLst/>
                <a:uLnTx/>
                <a:uFillTx/>
                <a:latin typeface="Franklin Gothic Medium"/>
                <a:ea typeface="+mj-ea"/>
                <a:cs typeface="+mj-cs"/>
              </a:rPr>
              <a:t>Evaluar la calidad de los datos (1/2)</a:t>
            </a:r>
            <a:endParaRPr lang="es-GT" noProof="0"/>
          </a:p>
        </p:txBody>
      </p:sp>
    </p:spTree>
    <p:extLst>
      <p:ext uri="{BB962C8B-B14F-4D97-AF65-F5344CB8AC3E}">
        <p14:creationId xmlns:p14="http://schemas.microsoft.com/office/powerpoint/2010/main" val="11118849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47291"/>
            <a:ext cx="9752215" cy="800100"/>
          </a:xfrm>
          <a:noFill/>
        </p:spPr>
        <p:txBody>
          <a:bodyPr/>
          <a:lstStyle/>
          <a:p>
            <a:r>
              <a:rPr lang="es-GT" noProof="0">
                <a:ea typeface="ＭＳ Ｐゴシック" pitchFamily="34" charset="-128"/>
              </a:rPr>
              <a:t>Evaluar la calidad de los datos (2/2)</a:t>
            </a:r>
            <a:endParaRPr lang="es-GT" noProof="0"/>
          </a:p>
        </p:txBody>
      </p:sp>
      <p:graphicFrame>
        <p:nvGraphicFramePr>
          <p:cNvPr id="8" name="Table 7">
            <a:extLst>
              <a:ext uri="{FF2B5EF4-FFF2-40B4-BE49-F238E27FC236}">
                <a16:creationId xmlns:a16="http://schemas.microsoft.com/office/drawing/2014/main" id="{7D0E9522-8B8E-9D84-3FCC-F9524FC23A74}"/>
              </a:ext>
            </a:extLst>
          </p:cNvPr>
          <p:cNvGraphicFramePr>
            <a:graphicFrameLocks noGrp="1"/>
          </p:cNvGraphicFramePr>
          <p:nvPr>
            <p:extLst>
              <p:ext uri="{D42A27DB-BD31-4B8C-83A1-F6EECF244321}">
                <p14:modId xmlns:p14="http://schemas.microsoft.com/office/powerpoint/2010/main" val="443455286"/>
              </p:ext>
            </p:extLst>
          </p:nvPr>
        </p:nvGraphicFramePr>
        <p:xfrm>
          <a:off x="1765300" y="1317523"/>
          <a:ext cx="8229600" cy="5349402"/>
        </p:xfrm>
        <a:graphic>
          <a:graphicData uri="http://schemas.openxmlformats.org/drawingml/2006/table">
            <a:tbl>
              <a:tblPr/>
              <a:tblGrid>
                <a:gridCol w="1188720">
                  <a:extLst>
                    <a:ext uri="{9D8B030D-6E8A-4147-A177-3AD203B41FA5}">
                      <a16:colId xmlns:a16="http://schemas.microsoft.com/office/drawing/2014/main" val="20000"/>
                    </a:ext>
                  </a:extLst>
                </a:gridCol>
                <a:gridCol w="155448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914400">
                  <a:extLst>
                    <a:ext uri="{9D8B030D-6E8A-4147-A177-3AD203B41FA5}">
                      <a16:colId xmlns:a16="http://schemas.microsoft.com/office/drawing/2014/main" val="20003"/>
                    </a:ext>
                  </a:extLst>
                </a:gridCol>
                <a:gridCol w="914400">
                  <a:extLst>
                    <a:ext uri="{9D8B030D-6E8A-4147-A177-3AD203B41FA5}">
                      <a16:colId xmlns:a16="http://schemas.microsoft.com/office/drawing/2014/main" val="20004"/>
                    </a:ext>
                  </a:extLst>
                </a:gridCol>
                <a:gridCol w="914400">
                  <a:extLst>
                    <a:ext uri="{9D8B030D-6E8A-4147-A177-3AD203B41FA5}">
                      <a16:colId xmlns:a16="http://schemas.microsoft.com/office/drawing/2014/main" val="20005"/>
                    </a:ext>
                  </a:extLst>
                </a:gridCol>
                <a:gridCol w="914400">
                  <a:extLst>
                    <a:ext uri="{9D8B030D-6E8A-4147-A177-3AD203B41FA5}">
                      <a16:colId xmlns:a16="http://schemas.microsoft.com/office/drawing/2014/main" val="20006"/>
                    </a:ext>
                  </a:extLst>
                </a:gridCol>
                <a:gridCol w="914400">
                  <a:extLst>
                    <a:ext uri="{9D8B030D-6E8A-4147-A177-3AD203B41FA5}">
                      <a16:colId xmlns:a16="http://schemas.microsoft.com/office/drawing/2014/main" val="20007"/>
                    </a:ext>
                  </a:extLst>
                </a:gridCol>
              </a:tblGrid>
              <a:tr h="191349">
                <a:tc gridSpan="8">
                  <a:txBody>
                    <a:bodyPr/>
                    <a:lstStyle/>
                    <a:p>
                      <a:pPr algn="ctr" fontAlgn="ctr"/>
                      <a:r>
                        <a:rPr lang="es-GT" sz="1200" b="1" i="0" u="none" strike="noStrike" noProof="0">
                          <a:solidFill>
                            <a:srgbClr val="000000"/>
                          </a:solidFill>
                          <a:effectLst/>
                          <a:latin typeface="Arial" panose="020B0604020202020204" pitchFamily="34" charset="0"/>
                          <a:cs typeface="Arial" panose="020B0604020202020204" pitchFamily="34" charset="0"/>
                        </a:rPr>
                        <a:t>Análisis de las unidades de sangre colectadas en el hospital XX Septiembre 2024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374328">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Unidad de sangre </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solidFill>
                  </a:tcPr>
                </a:tc>
                <a:tc>
                  <a:txBody>
                    <a:bodyPr/>
                    <a:lstStyle/>
                    <a:p>
                      <a:pPr algn="ctr" fontAlgn="b"/>
                      <a:r>
                        <a:rPr lang="es-GT" sz="1200" b="1" i="0" u="none" strike="noStrike" noProof="0">
                          <a:solidFill>
                            <a:srgbClr val="000000"/>
                          </a:solidFill>
                          <a:effectLst/>
                          <a:latin typeface="Arial" panose="020B0604020202020204" pitchFamily="34" charset="0"/>
                          <a:cs typeface="Arial" panose="020B0604020202020204" pitchFamily="34" charset="0"/>
                        </a:rPr>
                        <a:t>Fecha de colectada</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solidFill>
                  </a:tcPr>
                </a:tc>
                <a:tc>
                  <a:txBody>
                    <a:bodyPr/>
                    <a:lstStyle/>
                    <a:p>
                      <a:pPr algn="ctr" fontAlgn="b"/>
                      <a:r>
                        <a:rPr lang="es-GT" sz="1200" b="1" i="0" u="none" strike="noStrike" noProof="0">
                          <a:solidFill>
                            <a:srgbClr val="000000"/>
                          </a:solidFill>
                          <a:effectLst/>
                          <a:latin typeface="Arial" panose="020B0604020202020204" pitchFamily="34" charset="0"/>
                          <a:cs typeface="Arial" panose="020B0604020202020204" pitchFamily="34" charset="0"/>
                        </a:rPr>
                        <a:t>Edad</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solidFill>
                  </a:tcPr>
                </a:tc>
                <a:tc>
                  <a:txBody>
                    <a:bodyPr/>
                    <a:lstStyle/>
                    <a:p>
                      <a:pPr algn="ctr" fontAlgn="b"/>
                      <a:r>
                        <a:rPr lang="es-GT" sz="1200" b="1" i="0" u="none" strike="noStrike" noProof="0">
                          <a:solidFill>
                            <a:srgbClr val="000000"/>
                          </a:solidFill>
                          <a:effectLst/>
                          <a:latin typeface="Arial" panose="020B0604020202020204" pitchFamily="34" charset="0"/>
                          <a:cs typeface="Arial" panose="020B0604020202020204" pitchFamily="34" charset="0"/>
                        </a:rPr>
                        <a:t>Sexo</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solidFill>
                  </a:tcPr>
                </a:tc>
                <a:tc>
                  <a:txBody>
                    <a:bodyPr/>
                    <a:lstStyle/>
                    <a:p>
                      <a:pPr algn="ctr" fontAlgn="b"/>
                      <a:r>
                        <a:rPr lang="es-GT" sz="1200" b="1" i="0" u="none" strike="noStrike" noProof="0">
                          <a:solidFill>
                            <a:srgbClr val="000000"/>
                          </a:solidFill>
                          <a:effectLst/>
                          <a:latin typeface="Arial" panose="020B0604020202020204" pitchFamily="34" charset="0"/>
                          <a:cs typeface="Arial" panose="020B0604020202020204" pitchFamily="34" charset="0"/>
                        </a:rPr>
                        <a:t>HBsAg</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solidFill>
                  </a:tcPr>
                </a:tc>
                <a:tc>
                  <a:txBody>
                    <a:bodyPr/>
                    <a:lstStyle/>
                    <a:p>
                      <a:pPr algn="ctr" fontAlgn="b"/>
                      <a:r>
                        <a:rPr lang="es-GT" sz="1200" b="1" i="0" u="none" strike="noStrike" noProof="0">
                          <a:solidFill>
                            <a:srgbClr val="000000"/>
                          </a:solidFill>
                          <a:effectLst/>
                          <a:latin typeface="Arial" panose="020B0604020202020204" pitchFamily="34" charset="0"/>
                          <a:cs typeface="Arial" panose="020B0604020202020204" pitchFamily="34" charset="0"/>
                        </a:rPr>
                        <a:t>Anti-VHC</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solidFill>
                  </a:tcPr>
                </a:tc>
                <a:tc>
                  <a:txBody>
                    <a:bodyPr/>
                    <a:lstStyle/>
                    <a:p>
                      <a:pPr algn="ctr" fontAlgn="b"/>
                      <a:r>
                        <a:rPr lang="es-GT" sz="1200" b="1" i="0" u="none" strike="noStrike" noProof="0">
                          <a:solidFill>
                            <a:srgbClr val="000000"/>
                          </a:solidFill>
                          <a:effectLst/>
                          <a:latin typeface="Arial" panose="020B0604020202020204" pitchFamily="34" charset="0"/>
                          <a:cs typeface="Arial" panose="020B0604020202020204" pitchFamily="34" charset="0"/>
                        </a:rPr>
                        <a:t>VIH</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solidFill>
                  </a:tcPr>
                </a:tc>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Sífilis</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solidFill>
                  </a:tcPr>
                </a:tc>
                <a:extLst>
                  <a:ext uri="{0D108BD9-81ED-4DB2-BD59-A6C34878D82A}">
                    <a16:rowId xmlns:a16="http://schemas.microsoft.com/office/drawing/2014/main" val="10001"/>
                  </a:ext>
                </a:extLst>
              </a:tr>
              <a:tr h="191349">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801</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2-sep-2024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26</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M</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91349">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802</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3-sep-2024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30</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M</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91349">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803</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5-sep-2024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23</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M</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U</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91349">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804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8-sep-2024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40</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H</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191349">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805</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10-sep-2024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34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M</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191349">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806</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11-Oct-2024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29</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H</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191349">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807</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11-sep-2024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42</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H</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191349">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807</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13-Sep-2024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37</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H</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191349">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808</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13-Sep-2024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32</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M</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191349">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809</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14-sep-2024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 </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M</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191349">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810</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17-sep-2024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43</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H</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191349">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811</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18-sep-2023</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27</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H</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191349">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812</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20-sep-2024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29</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H</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U</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4"/>
                  </a:ext>
                </a:extLst>
              </a:tr>
              <a:tr h="191349">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813</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21-sep-2024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3</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H</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5"/>
                  </a:ext>
                </a:extLst>
              </a:tr>
              <a:tr h="191349">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814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23-sep-2024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28</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M</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6"/>
                  </a:ext>
                </a:extLst>
              </a:tr>
              <a:tr h="191349">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8015</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24-sep-2024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33</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H</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7"/>
                  </a:ext>
                </a:extLst>
              </a:tr>
              <a:tr h="191349">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816</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24-sep-2024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37</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H</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8"/>
                  </a:ext>
                </a:extLst>
              </a:tr>
              <a:tr h="191349">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817</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25-sep-2024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47</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H</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 </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9"/>
                  </a:ext>
                </a:extLst>
              </a:tr>
              <a:tr h="191349">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818</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26-sep-2024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52</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 </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0"/>
                  </a:ext>
                </a:extLst>
              </a:tr>
              <a:tr h="191349">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819</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26-sep-2024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93</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H</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1"/>
                  </a:ext>
                </a:extLst>
              </a:tr>
              <a:tr h="191349">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820</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27-sep-2024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38</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M</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2"/>
                  </a:ext>
                </a:extLst>
              </a:tr>
              <a:tr h="191349">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821</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28-sep-2024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55</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H</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3"/>
                  </a:ext>
                </a:extLst>
              </a:tr>
              <a:tr h="191349">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823</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29-sep-2024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25</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H</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4"/>
                  </a:ext>
                </a:extLst>
              </a:tr>
              <a:tr h="191349">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824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30-sep-2024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19</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H</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 </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 </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 </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 </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5"/>
                  </a:ext>
                </a:extLst>
              </a:tr>
              <a:tr h="191349">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825</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31-sep-2024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44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M</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6"/>
                  </a:ext>
                </a:extLst>
              </a:tr>
            </a:tbl>
          </a:graphicData>
        </a:graphic>
      </p:graphicFrame>
    </p:spTree>
    <p:extLst>
      <p:ext uri="{BB962C8B-B14F-4D97-AF65-F5344CB8AC3E}">
        <p14:creationId xmlns:p14="http://schemas.microsoft.com/office/powerpoint/2010/main" val="41464220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Table 21">
            <a:extLst>
              <a:ext uri="{FF2B5EF4-FFF2-40B4-BE49-F238E27FC236}">
                <a16:creationId xmlns:a16="http://schemas.microsoft.com/office/drawing/2014/main" id="{F56D93C0-B4C2-5DCD-D067-DC7EFAA8FFF6}"/>
              </a:ext>
            </a:extLst>
          </p:cNvPr>
          <p:cNvGraphicFramePr>
            <a:graphicFrameLocks noGrp="1"/>
          </p:cNvGraphicFramePr>
          <p:nvPr>
            <p:extLst>
              <p:ext uri="{D42A27DB-BD31-4B8C-83A1-F6EECF244321}">
                <p14:modId xmlns:p14="http://schemas.microsoft.com/office/powerpoint/2010/main" val="719567832"/>
              </p:ext>
            </p:extLst>
          </p:nvPr>
        </p:nvGraphicFramePr>
        <p:xfrm>
          <a:off x="1758517" y="1284903"/>
          <a:ext cx="8229600" cy="5437121"/>
        </p:xfrm>
        <a:graphic>
          <a:graphicData uri="http://schemas.openxmlformats.org/drawingml/2006/table">
            <a:tbl>
              <a:tblPr/>
              <a:tblGrid>
                <a:gridCol w="1188720">
                  <a:extLst>
                    <a:ext uri="{9D8B030D-6E8A-4147-A177-3AD203B41FA5}">
                      <a16:colId xmlns:a16="http://schemas.microsoft.com/office/drawing/2014/main" val="20000"/>
                    </a:ext>
                  </a:extLst>
                </a:gridCol>
                <a:gridCol w="155448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914400">
                  <a:extLst>
                    <a:ext uri="{9D8B030D-6E8A-4147-A177-3AD203B41FA5}">
                      <a16:colId xmlns:a16="http://schemas.microsoft.com/office/drawing/2014/main" val="20003"/>
                    </a:ext>
                  </a:extLst>
                </a:gridCol>
                <a:gridCol w="914400">
                  <a:extLst>
                    <a:ext uri="{9D8B030D-6E8A-4147-A177-3AD203B41FA5}">
                      <a16:colId xmlns:a16="http://schemas.microsoft.com/office/drawing/2014/main" val="20004"/>
                    </a:ext>
                  </a:extLst>
                </a:gridCol>
                <a:gridCol w="914400">
                  <a:extLst>
                    <a:ext uri="{9D8B030D-6E8A-4147-A177-3AD203B41FA5}">
                      <a16:colId xmlns:a16="http://schemas.microsoft.com/office/drawing/2014/main" val="20005"/>
                    </a:ext>
                  </a:extLst>
                </a:gridCol>
                <a:gridCol w="914400">
                  <a:extLst>
                    <a:ext uri="{9D8B030D-6E8A-4147-A177-3AD203B41FA5}">
                      <a16:colId xmlns:a16="http://schemas.microsoft.com/office/drawing/2014/main" val="20006"/>
                    </a:ext>
                  </a:extLst>
                </a:gridCol>
                <a:gridCol w="914400">
                  <a:extLst>
                    <a:ext uri="{9D8B030D-6E8A-4147-A177-3AD203B41FA5}">
                      <a16:colId xmlns:a16="http://schemas.microsoft.com/office/drawing/2014/main" val="20007"/>
                    </a:ext>
                  </a:extLst>
                </a:gridCol>
              </a:tblGrid>
              <a:tr h="281845">
                <a:tc gridSpan="8">
                  <a:txBody>
                    <a:bodyPr/>
                    <a:lstStyle/>
                    <a:p>
                      <a:pPr algn="ctr" fontAlgn="ctr"/>
                      <a:r>
                        <a:rPr lang="es-GT" sz="1200" b="1" i="0" u="none" strike="noStrike" noProof="0">
                          <a:solidFill>
                            <a:srgbClr val="000000"/>
                          </a:solidFill>
                          <a:effectLst/>
                          <a:latin typeface="Arial" panose="020B0604020202020204" pitchFamily="34" charset="0"/>
                          <a:cs typeface="Arial" panose="020B0604020202020204" pitchFamily="34" charset="0"/>
                        </a:rPr>
                        <a:t>Análisis de las unidades de sangre colectadas en el hospital XX Septiembre 2024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182880">
                <a:tc>
                  <a:txBody>
                    <a:bodyPr/>
                    <a:lstStyle/>
                    <a:p>
                      <a:pPr algn="ctr" fontAlgn="b"/>
                      <a:r>
                        <a:rPr lang="es-GT" sz="1200" b="1" i="0" u="none" strike="noStrike" noProof="0">
                          <a:solidFill>
                            <a:srgbClr val="000000"/>
                          </a:solidFill>
                          <a:effectLst/>
                          <a:latin typeface="Arial" panose="020B0604020202020204" pitchFamily="34" charset="0"/>
                          <a:cs typeface="Arial" panose="020B0604020202020204" pitchFamily="34" charset="0"/>
                        </a:rPr>
                        <a:t>Unidad de sangre </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solidFill>
                  </a:tcPr>
                </a:tc>
                <a:tc>
                  <a:txBody>
                    <a:bodyPr/>
                    <a:lstStyle/>
                    <a:p>
                      <a:pPr algn="ctr" fontAlgn="b"/>
                      <a:r>
                        <a:rPr lang="es-GT" sz="1200" b="1" i="0" u="none" strike="noStrike" noProof="0">
                          <a:solidFill>
                            <a:srgbClr val="000000"/>
                          </a:solidFill>
                          <a:effectLst/>
                          <a:latin typeface="Arial" panose="020B0604020202020204" pitchFamily="34" charset="0"/>
                          <a:cs typeface="Arial" panose="020B0604020202020204" pitchFamily="34" charset="0"/>
                        </a:rPr>
                        <a:t>Fecha de colectada</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solidFill>
                  </a:tcPr>
                </a:tc>
                <a:tc>
                  <a:txBody>
                    <a:bodyPr/>
                    <a:lstStyle/>
                    <a:p>
                      <a:pPr algn="ctr" fontAlgn="b"/>
                      <a:r>
                        <a:rPr lang="es-GT" sz="1200" b="1" i="0" u="none" strike="noStrike" noProof="0">
                          <a:solidFill>
                            <a:srgbClr val="000000"/>
                          </a:solidFill>
                          <a:effectLst/>
                          <a:latin typeface="Arial" panose="020B0604020202020204" pitchFamily="34" charset="0"/>
                          <a:cs typeface="Arial" panose="020B0604020202020204" pitchFamily="34" charset="0"/>
                        </a:rPr>
                        <a:t>Edad</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solidFill>
                  </a:tcPr>
                </a:tc>
                <a:tc>
                  <a:txBody>
                    <a:bodyPr/>
                    <a:lstStyle/>
                    <a:p>
                      <a:pPr algn="ctr" fontAlgn="b"/>
                      <a:r>
                        <a:rPr lang="es-GT" sz="1200" b="1" i="0" u="none" strike="noStrike" noProof="0">
                          <a:solidFill>
                            <a:srgbClr val="000000"/>
                          </a:solidFill>
                          <a:effectLst/>
                          <a:latin typeface="Arial" panose="020B0604020202020204" pitchFamily="34" charset="0"/>
                          <a:cs typeface="Arial" panose="020B0604020202020204" pitchFamily="34" charset="0"/>
                        </a:rPr>
                        <a:t>Sexo</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solidFill>
                  </a:tcPr>
                </a:tc>
                <a:tc>
                  <a:txBody>
                    <a:bodyPr/>
                    <a:lstStyle/>
                    <a:p>
                      <a:pPr algn="ctr" fontAlgn="b"/>
                      <a:r>
                        <a:rPr lang="es-GT" sz="1200" b="1" i="0" u="none" strike="noStrike" noProof="0">
                          <a:solidFill>
                            <a:srgbClr val="000000"/>
                          </a:solidFill>
                          <a:effectLst/>
                          <a:latin typeface="Arial" panose="020B0604020202020204" pitchFamily="34" charset="0"/>
                          <a:cs typeface="Arial" panose="020B0604020202020204" pitchFamily="34" charset="0"/>
                        </a:rPr>
                        <a:t>HBsAg</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solidFill>
                  </a:tcPr>
                </a:tc>
                <a:tc>
                  <a:txBody>
                    <a:bodyPr/>
                    <a:lstStyle/>
                    <a:p>
                      <a:pPr algn="ctr" fontAlgn="b"/>
                      <a:r>
                        <a:rPr lang="es-GT" sz="1200" b="1" i="0" u="none" strike="noStrike" noProof="0">
                          <a:solidFill>
                            <a:srgbClr val="000000"/>
                          </a:solidFill>
                          <a:effectLst/>
                          <a:latin typeface="Arial" panose="020B0604020202020204" pitchFamily="34" charset="0"/>
                          <a:cs typeface="Arial" panose="020B0604020202020204" pitchFamily="34" charset="0"/>
                        </a:rPr>
                        <a:t>Anti-VHC</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solidFill>
                  </a:tcPr>
                </a:tc>
                <a:tc>
                  <a:txBody>
                    <a:bodyPr/>
                    <a:lstStyle/>
                    <a:p>
                      <a:pPr algn="ctr" fontAlgn="b"/>
                      <a:r>
                        <a:rPr lang="es-GT" sz="1200" b="1" i="0" u="none" strike="noStrike" noProof="0">
                          <a:solidFill>
                            <a:srgbClr val="000000"/>
                          </a:solidFill>
                          <a:effectLst/>
                          <a:latin typeface="Arial" panose="020B0604020202020204" pitchFamily="34" charset="0"/>
                          <a:cs typeface="Arial" panose="020B0604020202020204" pitchFamily="34" charset="0"/>
                        </a:rPr>
                        <a:t>VIH</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solidFill>
                  </a:tcPr>
                </a:tc>
                <a:tc>
                  <a:txBody>
                    <a:bodyPr/>
                    <a:lstStyle/>
                    <a:p>
                      <a:pPr algn="ctr" fontAlgn="b"/>
                      <a:r>
                        <a:rPr lang="es-GT" sz="1200" b="1" i="0" u="none" strike="noStrike" noProof="0">
                          <a:solidFill>
                            <a:srgbClr val="000000"/>
                          </a:solidFill>
                          <a:effectLst/>
                          <a:latin typeface="Arial" panose="020B0604020202020204" pitchFamily="34" charset="0"/>
                          <a:cs typeface="Arial" panose="020B0604020202020204" pitchFamily="34" charset="0"/>
                        </a:rPr>
                        <a:t>Sífilis</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solidFill>
                  </a:tcPr>
                </a:tc>
                <a:extLst>
                  <a:ext uri="{0D108BD9-81ED-4DB2-BD59-A6C34878D82A}">
                    <a16:rowId xmlns:a16="http://schemas.microsoft.com/office/drawing/2014/main" val="10001"/>
                  </a:ext>
                </a:extLst>
              </a:tr>
              <a:tr h="182880">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801</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2-sep-2024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26</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M</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82880">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802</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3-sep-2024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30</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M</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82880">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803</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5-sep-2024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23</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M</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U</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82880">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804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8-sep-2024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40</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H</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182880">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805</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10-sep-2024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34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M</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182880">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806</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11-Oct-2024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29</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H</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182880">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807</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11-sep-2024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42</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H</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182880">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807</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13-Sep-2024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37</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H</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182880">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808</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13-Sep-2024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32</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M</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182880">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809</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14-sep-2024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 </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M</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182880">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810</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17-sep-2024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43</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H</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182880">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811</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18-sep-2023</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27</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H</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182880">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812</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20-sep-2024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29</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H</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U</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4"/>
                  </a:ext>
                </a:extLst>
              </a:tr>
              <a:tr h="182880">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813</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21-sep-2024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3</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H</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5"/>
                  </a:ext>
                </a:extLst>
              </a:tr>
              <a:tr h="182880">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814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23-sep-2024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28</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M</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6"/>
                  </a:ext>
                </a:extLst>
              </a:tr>
              <a:tr h="182880">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8015</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24-sep-2024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33</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H</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7"/>
                  </a:ext>
                </a:extLst>
              </a:tr>
              <a:tr h="182880">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816</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24-sep-2024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37</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H</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8"/>
                  </a:ext>
                </a:extLst>
              </a:tr>
              <a:tr h="182880">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817</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25-sep-2024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47</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H</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 </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9"/>
                  </a:ext>
                </a:extLst>
              </a:tr>
              <a:tr h="182880">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818</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26-sep-2024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52</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 </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0"/>
                  </a:ext>
                </a:extLst>
              </a:tr>
              <a:tr h="182880">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819</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26-sep-2024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93</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H</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1"/>
                  </a:ext>
                </a:extLst>
              </a:tr>
              <a:tr h="182880">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820</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27-sep-2024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38</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M</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2"/>
                  </a:ext>
                </a:extLst>
              </a:tr>
              <a:tr h="182880">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821</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28-sep-2024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55</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H</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3"/>
                  </a:ext>
                </a:extLst>
              </a:tr>
              <a:tr h="182880">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823</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29-sep-2024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25</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H</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4"/>
                  </a:ext>
                </a:extLst>
              </a:tr>
              <a:tr h="182880">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824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30-sep-2024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19</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H</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 </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 </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 </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 </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5"/>
                  </a:ext>
                </a:extLst>
              </a:tr>
              <a:tr h="182880">
                <a:tc>
                  <a:txBody>
                    <a:bodyPr/>
                    <a:lstStyle/>
                    <a:p>
                      <a:pPr algn="ctr" fontAlgn="b"/>
                      <a:r>
                        <a:rPr lang="en-US" sz="1200" b="1" i="0" u="none" strike="noStrike">
                          <a:solidFill>
                            <a:srgbClr val="000000"/>
                          </a:solidFill>
                          <a:effectLst/>
                          <a:latin typeface="Arial" panose="020B0604020202020204" pitchFamily="34" charset="0"/>
                          <a:cs typeface="Arial" panose="020B0604020202020204" pitchFamily="34" charset="0"/>
                        </a:rPr>
                        <a:t>825</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31-sep-2024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44</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M</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cs typeface="Arial" panose="020B0604020202020204" pitchFamily="34" charset="0"/>
                        </a:rPr>
                        <a:t>Y</a:t>
                      </a:r>
                    </a:p>
                  </a:txBody>
                  <a:tcPr marL="8366" marR="8366" marT="83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6"/>
                  </a:ext>
                </a:extLst>
              </a:tr>
            </a:tbl>
          </a:graphicData>
        </a:graphic>
      </p:graphicFrame>
      <p:sp>
        <p:nvSpPr>
          <p:cNvPr id="6" name="Rectangle 5"/>
          <p:cNvSpPr/>
          <p:nvPr/>
        </p:nvSpPr>
        <p:spPr>
          <a:xfrm>
            <a:off x="1758517" y="4805066"/>
            <a:ext cx="1188720" cy="192024"/>
          </a:xfrm>
          <a:prstGeom prst="rect">
            <a:avLst/>
          </a:prstGeom>
          <a:noFill/>
          <a:ln w="38100">
            <a:solidFill>
              <a:srgbClr val="0065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758517" y="3073241"/>
            <a:ext cx="1188720" cy="384048"/>
          </a:xfrm>
          <a:prstGeom prst="rect">
            <a:avLst/>
          </a:prstGeom>
          <a:noFill/>
          <a:ln w="38100">
            <a:solidFill>
              <a:srgbClr val="0065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4499050" y="3645154"/>
            <a:ext cx="914400" cy="192024"/>
          </a:xfrm>
          <a:prstGeom prst="rect">
            <a:avLst/>
          </a:prstGeom>
          <a:noFill/>
          <a:ln w="38100">
            <a:solidFill>
              <a:srgbClr val="0065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5413450" y="5353278"/>
            <a:ext cx="914400" cy="192024"/>
          </a:xfrm>
          <a:prstGeom prst="rect">
            <a:avLst/>
          </a:prstGeom>
          <a:noFill/>
          <a:ln w="38100">
            <a:solidFill>
              <a:srgbClr val="0065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2947237" y="2881217"/>
            <a:ext cx="1554480" cy="192024"/>
          </a:xfrm>
          <a:prstGeom prst="rect">
            <a:avLst/>
          </a:prstGeom>
          <a:noFill/>
          <a:ln w="38100">
            <a:solidFill>
              <a:srgbClr val="0065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947237" y="4036060"/>
            <a:ext cx="1554480" cy="192024"/>
          </a:xfrm>
          <a:prstGeom prst="rect">
            <a:avLst/>
          </a:prstGeom>
          <a:noFill/>
          <a:ln w="38100">
            <a:solidFill>
              <a:srgbClr val="0065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067720" y="4217814"/>
            <a:ext cx="914400" cy="192024"/>
          </a:xfrm>
          <a:prstGeom prst="rect">
            <a:avLst/>
          </a:prstGeom>
          <a:noFill/>
          <a:ln w="38100">
            <a:solidFill>
              <a:srgbClr val="0065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4499050" y="4420108"/>
            <a:ext cx="914400" cy="192024"/>
          </a:xfrm>
          <a:prstGeom prst="rect">
            <a:avLst/>
          </a:prstGeom>
          <a:noFill/>
          <a:ln w="38100">
            <a:solidFill>
              <a:srgbClr val="0065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499050" y="5565557"/>
            <a:ext cx="914400" cy="192024"/>
          </a:xfrm>
          <a:prstGeom prst="rect">
            <a:avLst/>
          </a:prstGeom>
          <a:noFill/>
          <a:ln w="38100">
            <a:solidFill>
              <a:srgbClr val="0065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2935252" y="6518983"/>
            <a:ext cx="1554480" cy="192024"/>
          </a:xfrm>
          <a:prstGeom prst="rect">
            <a:avLst/>
          </a:prstGeom>
          <a:noFill/>
          <a:ln w="38100">
            <a:solidFill>
              <a:srgbClr val="0065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1757549" y="5936172"/>
            <a:ext cx="1188720" cy="384048"/>
          </a:xfrm>
          <a:prstGeom prst="rect">
            <a:avLst/>
          </a:prstGeom>
          <a:noFill/>
          <a:ln w="38100">
            <a:solidFill>
              <a:srgbClr val="0065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6327850" y="5162737"/>
            <a:ext cx="914400" cy="192024"/>
          </a:xfrm>
          <a:prstGeom prst="rect">
            <a:avLst/>
          </a:prstGeom>
          <a:noFill/>
          <a:ln w="38100">
            <a:solidFill>
              <a:srgbClr val="0065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6325523" y="2305470"/>
            <a:ext cx="914400" cy="192024"/>
          </a:xfrm>
          <a:prstGeom prst="rect">
            <a:avLst/>
          </a:prstGeom>
          <a:noFill/>
          <a:ln w="38100">
            <a:solidFill>
              <a:srgbClr val="0065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51A35C5A-71E5-6DDA-3DB8-909521AD24C6}"/>
              </a:ext>
            </a:extLst>
          </p:cNvPr>
          <p:cNvSpPr/>
          <p:nvPr/>
        </p:nvSpPr>
        <p:spPr>
          <a:xfrm>
            <a:off x="6325523" y="6335213"/>
            <a:ext cx="914400" cy="192024"/>
          </a:xfrm>
          <a:prstGeom prst="rect">
            <a:avLst/>
          </a:prstGeom>
          <a:noFill/>
          <a:ln w="38100">
            <a:solidFill>
              <a:srgbClr val="0065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660A723F-0BFE-CDF5-DC6E-7DC18AF0034B}"/>
              </a:ext>
            </a:extLst>
          </p:cNvPr>
          <p:cNvSpPr/>
          <p:nvPr/>
        </p:nvSpPr>
        <p:spPr>
          <a:xfrm>
            <a:off x="7227886" y="6335229"/>
            <a:ext cx="914400" cy="192024"/>
          </a:xfrm>
          <a:prstGeom prst="rect">
            <a:avLst/>
          </a:prstGeom>
          <a:noFill/>
          <a:ln w="38100">
            <a:solidFill>
              <a:srgbClr val="0065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A5D76758-137C-BD02-21AC-0EE44DA176ED}"/>
              </a:ext>
            </a:extLst>
          </p:cNvPr>
          <p:cNvSpPr/>
          <p:nvPr/>
        </p:nvSpPr>
        <p:spPr>
          <a:xfrm>
            <a:off x="8154322" y="6335223"/>
            <a:ext cx="914400" cy="192024"/>
          </a:xfrm>
          <a:prstGeom prst="rect">
            <a:avLst/>
          </a:prstGeom>
          <a:noFill/>
          <a:ln w="38100">
            <a:solidFill>
              <a:srgbClr val="0065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89FE1780-C69C-FDEA-E63D-F3DDC5974AAD}"/>
              </a:ext>
            </a:extLst>
          </p:cNvPr>
          <p:cNvSpPr/>
          <p:nvPr/>
        </p:nvSpPr>
        <p:spPr>
          <a:xfrm>
            <a:off x="9056703" y="6335227"/>
            <a:ext cx="914400" cy="192024"/>
          </a:xfrm>
          <a:prstGeom prst="rect">
            <a:avLst/>
          </a:prstGeom>
          <a:noFill/>
          <a:ln w="38100">
            <a:solidFill>
              <a:srgbClr val="0065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4B99E571-2EB4-C059-81FC-E9B7B02C43EA}"/>
              </a:ext>
            </a:extLst>
          </p:cNvPr>
          <p:cNvSpPr txBox="1">
            <a:spLocks/>
          </p:cNvSpPr>
          <p:nvPr/>
        </p:nvSpPr>
        <p:spPr>
          <a:xfrm>
            <a:off x="838200" y="3554"/>
            <a:ext cx="9752215" cy="1243837"/>
          </a:xfrm>
          <a:prstGeom prst="rect">
            <a:avLst/>
          </a:prstGeom>
          <a:solidFill>
            <a:schemeClr val="accent4">
              <a:lumMod val="40000"/>
              <a:lumOff val="60000"/>
            </a:schemeClr>
          </a:solid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0" lang="es-GT" sz="4400" b="0" i="0" u="none" strike="noStrike" kern="1200" cap="none" spc="0" normalizeH="0" baseline="0" noProof="0">
                <a:ln>
                  <a:noFill/>
                </a:ln>
                <a:solidFill>
                  <a:prstClr val="black"/>
                </a:solidFill>
                <a:effectLst/>
                <a:uLnTx/>
                <a:uFillTx/>
                <a:latin typeface="Franklin Gothic Medium"/>
                <a:ea typeface="+mj-ea"/>
                <a:cs typeface="+mj-cs"/>
              </a:rPr>
              <a:t>Evaluar la calidad de los </a:t>
            </a:r>
            <a:br>
              <a:rPr kumimoji="0" lang="es-GT" sz="4400" b="0" i="0" u="none" strike="noStrike" kern="1200" cap="none" spc="0" normalizeH="0" baseline="0" noProof="0">
                <a:ln>
                  <a:noFill/>
                </a:ln>
                <a:solidFill>
                  <a:prstClr val="black"/>
                </a:solidFill>
                <a:effectLst/>
                <a:uLnTx/>
                <a:uFillTx/>
                <a:latin typeface="Franklin Gothic Medium"/>
                <a:ea typeface="+mj-ea"/>
                <a:cs typeface="+mj-cs"/>
              </a:rPr>
            </a:br>
            <a:r>
              <a:rPr kumimoji="0" lang="es-GT" sz="4400" b="0" i="0" u="none" strike="noStrike" kern="1200" cap="none" spc="0" normalizeH="0" baseline="0" noProof="0">
                <a:ln>
                  <a:noFill/>
                </a:ln>
                <a:solidFill>
                  <a:prstClr val="black"/>
                </a:solidFill>
                <a:effectLst/>
                <a:uLnTx/>
                <a:uFillTx/>
                <a:latin typeface="Franklin Gothic Medium"/>
                <a:ea typeface="+mj-ea"/>
                <a:cs typeface="+mj-cs"/>
              </a:rPr>
              <a:t>datos: Respuesta</a:t>
            </a:r>
            <a:endParaRPr lang="es-GT"/>
          </a:p>
        </p:txBody>
      </p:sp>
    </p:spTree>
    <p:extLst>
      <p:ext uri="{BB962C8B-B14F-4D97-AF65-F5344CB8AC3E}">
        <p14:creationId xmlns:p14="http://schemas.microsoft.com/office/powerpoint/2010/main" val="1063129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8"/>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0"/>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1"/>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2"/>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8" grpId="0" animBg="1"/>
      <p:bldP spid="19" grpId="0" animBg="1"/>
      <p:bldP spid="2" grpId="0" animBg="1"/>
      <p:bldP spid="20" grpId="0" animBg="1"/>
      <p:bldP spid="21" grpId="0" animBg="1"/>
      <p:bldP spid="2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0FD635E8-81F1-51B7-FABB-661E43CEFC22}"/>
              </a:ext>
            </a:extLst>
          </p:cNvPr>
          <p:cNvSpPr>
            <a:spLocks noGrp="1"/>
          </p:cNvSpPr>
          <p:nvPr>
            <p:ph type="body" idx="1"/>
          </p:nvPr>
        </p:nvSpPr>
        <p:spPr/>
        <p:txBody>
          <a:bodyPr anchor="ctr"/>
          <a:lstStyle/>
          <a:p>
            <a:pPr algn="ctr"/>
            <a:r>
              <a:rPr lang="es-GT" sz="2400" b="1" noProof="0">
                <a:latin typeface="Arial" panose="020B0604020202020204" pitchFamily="34" charset="0"/>
              </a:rPr>
              <a:t>Durante la </a:t>
            </a:r>
            <a:r>
              <a:rPr lang="es-GT" sz="2400" b="1">
                <a:latin typeface="Arial" panose="020B0604020202020204" pitchFamily="34" charset="0"/>
              </a:rPr>
              <a:t>colecta</a:t>
            </a:r>
            <a:r>
              <a:rPr lang="es-GT" sz="2400" b="1" noProof="0">
                <a:latin typeface="Arial" panose="020B0604020202020204" pitchFamily="34" charset="0"/>
              </a:rPr>
              <a:t> de datos</a:t>
            </a:r>
          </a:p>
        </p:txBody>
      </p:sp>
      <p:sp>
        <p:nvSpPr>
          <p:cNvPr id="7" name="Content Placeholder 6">
            <a:extLst>
              <a:ext uri="{FF2B5EF4-FFF2-40B4-BE49-F238E27FC236}">
                <a16:creationId xmlns:a16="http://schemas.microsoft.com/office/drawing/2014/main" id="{00140F87-B764-998E-881B-655CC8B913CB}"/>
              </a:ext>
            </a:extLst>
          </p:cNvPr>
          <p:cNvSpPr>
            <a:spLocks noGrp="1"/>
          </p:cNvSpPr>
          <p:nvPr>
            <p:ph sz="half" idx="2"/>
          </p:nvPr>
        </p:nvSpPr>
        <p:spPr>
          <a:xfrm>
            <a:off x="838200" y="2193072"/>
            <a:ext cx="5310352" cy="4207727"/>
          </a:xfrm>
        </p:spPr>
        <p:txBody>
          <a:bodyPr lIns="91440" tIns="45720" rIns="91440" bIns="45720" anchor="t"/>
          <a:lstStyle/>
          <a:p>
            <a:pPr>
              <a:lnSpc>
                <a:spcPct val="100000"/>
              </a:lnSpc>
              <a:spcBef>
                <a:spcPts val="500"/>
              </a:spcBef>
              <a:spcAft>
                <a:spcPts val="500"/>
              </a:spcAft>
              <a:buClr>
                <a:srgbClr val="109648"/>
              </a:buClr>
              <a:buFont typeface="Wingdings" panose="05000000000000000000" pitchFamily="2" charset="2"/>
              <a:buChar char="§"/>
            </a:pPr>
            <a:r>
              <a:rPr lang="es-GT" sz="2000" noProof="0"/>
              <a:t>Formularios mal diseñados</a:t>
            </a:r>
          </a:p>
          <a:p>
            <a:pPr>
              <a:lnSpc>
                <a:spcPct val="100000"/>
              </a:lnSpc>
              <a:spcBef>
                <a:spcPts val="500"/>
              </a:spcBef>
              <a:spcAft>
                <a:spcPts val="500"/>
              </a:spcAft>
              <a:buClr>
                <a:srgbClr val="109648"/>
              </a:buClr>
              <a:buFont typeface="Wingdings" panose="05000000000000000000" pitchFamily="2" charset="2"/>
              <a:buChar char="§"/>
            </a:pPr>
            <a:r>
              <a:rPr lang="es-GT" sz="2000" noProof="0"/>
              <a:t>Incapacidad o negativa del paciente a facilitar información</a:t>
            </a:r>
          </a:p>
          <a:p>
            <a:pPr>
              <a:lnSpc>
                <a:spcPct val="100000"/>
              </a:lnSpc>
              <a:spcBef>
                <a:spcPts val="500"/>
              </a:spcBef>
              <a:spcAft>
                <a:spcPts val="500"/>
              </a:spcAft>
              <a:buClr>
                <a:srgbClr val="109648"/>
              </a:buClr>
              <a:buFont typeface="Wingdings" panose="05000000000000000000" pitchFamily="2" charset="2"/>
              <a:buChar char="§"/>
            </a:pPr>
            <a:r>
              <a:rPr lang="es-GT" sz="2000" noProof="0"/>
              <a:t>Barreras lingüísticas</a:t>
            </a:r>
          </a:p>
          <a:p>
            <a:pPr>
              <a:lnSpc>
                <a:spcPct val="100000"/>
              </a:lnSpc>
              <a:spcBef>
                <a:spcPts val="500"/>
              </a:spcBef>
              <a:spcAft>
                <a:spcPts val="500"/>
              </a:spcAft>
              <a:buClr>
                <a:srgbClr val="109648"/>
              </a:buClr>
              <a:buFont typeface="Wingdings" panose="05000000000000000000" pitchFamily="2" charset="2"/>
              <a:buChar char="§"/>
            </a:pPr>
            <a:r>
              <a:rPr lang="es-GT" sz="2000" noProof="0"/>
              <a:t>Incapacidad o negativa del proveedor de servicios sanitarios a recopilar datos</a:t>
            </a:r>
          </a:p>
          <a:p>
            <a:pPr>
              <a:lnSpc>
                <a:spcPct val="100000"/>
              </a:lnSpc>
              <a:spcBef>
                <a:spcPts val="500"/>
              </a:spcBef>
              <a:spcAft>
                <a:spcPts val="500"/>
              </a:spcAft>
              <a:buClr>
                <a:srgbClr val="109648"/>
              </a:buClr>
              <a:buFont typeface="Wingdings" panose="05000000000000000000" pitchFamily="2" charset="2"/>
              <a:buChar char="§"/>
            </a:pPr>
            <a:r>
              <a:rPr lang="es-GT" sz="2000" noProof="0"/>
              <a:t>Ausencia o inexactitud de los registros </a:t>
            </a:r>
            <a:br>
              <a:rPr lang="es-GT" sz="2000" noProof="0"/>
            </a:br>
            <a:r>
              <a:rPr lang="es-GT" sz="2000" noProof="0"/>
              <a:t>de la unidad de salud</a:t>
            </a:r>
          </a:p>
          <a:p>
            <a:pPr>
              <a:lnSpc>
                <a:spcPct val="100000"/>
              </a:lnSpc>
              <a:spcBef>
                <a:spcPts val="500"/>
              </a:spcBef>
              <a:spcAft>
                <a:spcPts val="500"/>
              </a:spcAft>
              <a:buClr>
                <a:srgbClr val="109648"/>
              </a:buClr>
              <a:buFont typeface="Wingdings" panose="05000000000000000000" pitchFamily="2" charset="2"/>
              <a:buChar char="§"/>
            </a:pPr>
            <a:r>
              <a:rPr lang="es-GT" sz="2000" noProof="0"/>
              <a:t>Colecta y/o notificación tardías</a:t>
            </a:r>
          </a:p>
          <a:p>
            <a:pPr>
              <a:lnSpc>
                <a:spcPct val="100000"/>
              </a:lnSpc>
              <a:spcBef>
                <a:spcPts val="500"/>
              </a:spcBef>
              <a:spcAft>
                <a:spcPts val="500"/>
              </a:spcAft>
              <a:buClr>
                <a:srgbClr val="109648"/>
              </a:buClr>
              <a:buFont typeface="Wingdings" panose="05000000000000000000" pitchFamily="2" charset="2"/>
              <a:buChar char="§"/>
            </a:pPr>
            <a:r>
              <a:rPr lang="es-GT" sz="2000" noProof="0"/>
              <a:t>El oficial de vigilancia no hace un seguimiento de la falta de notificación</a:t>
            </a:r>
          </a:p>
          <a:p>
            <a:pPr marL="0" indent="0">
              <a:buNone/>
            </a:pPr>
            <a:endParaRPr lang="en-US" sz="2400"/>
          </a:p>
        </p:txBody>
      </p:sp>
      <p:sp>
        <p:nvSpPr>
          <p:cNvPr id="10" name="Text Placeholder 9">
            <a:extLst>
              <a:ext uri="{FF2B5EF4-FFF2-40B4-BE49-F238E27FC236}">
                <a16:creationId xmlns:a16="http://schemas.microsoft.com/office/drawing/2014/main" id="{7CCD4FAF-786C-77A9-C8CA-399FFC5347FD}"/>
              </a:ext>
            </a:extLst>
          </p:cNvPr>
          <p:cNvSpPr>
            <a:spLocks noGrp="1"/>
          </p:cNvSpPr>
          <p:nvPr>
            <p:ph type="body" sz="quarter" idx="3"/>
          </p:nvPr>
        </p:nvSpPr>
        <p:spPr>
          <a:xfrm>
            <a:off x="6170612" y="1473344"/>
            <a:ext cx="5465128" cy="629775"/>
          </a:xfrm>
          <a:prstGeom prst="rect">
            <a:avLst/>
          </a:prstGeom>
        </p:spPr>
        <p:txBody>
          <a:bodyPr anchor="ctr"/>
          <a:lstStyle/>
          <a:p>
            <a:pPr algn="ctr">
              <a:lnSpc>
                <a:spcPct val="100000"/>
              </a:lnSpc>
              <a:spcBef>
                <a:spcPts val="0"/>
              </a:spcBef>
            </a:pPr>
            <a:r>
              <a:rPr lang="es-GT" b="1" noProof="0">
                <a:latin typeface="Arial" panose="020B0604020202020204" pitchFamily="34" charset="0"/>
              </a:rPr>
              <a:t>Durante el ingreso de datos, </a:t>
            </a:r>
            <a:endParaRPr lang="es-GT" noProof="0">
              <a:latin typeface="Arial" panose="020B0604020202020204" pitchFamily="34" charset="0"/>
            </a:endParaRPr>
          </a:p>
          <a:p>
            <a:pPr algn="ctr">
              <a:lnSpc>
                <a:spcPct val="100000"/>
              </a:lnSpc>
              <a:spcBef>
                <a:spcPts val="0"/>
              </a:spcBef>
            </a:pPr>
            <a:r>
              <a:rPr lang="es-GT" noProof="0">
                <a:latin typeface="Arial" panose="020B0604020202020204" pitchFamily="34" charset="0"/>
              </a:rPr>
              <a:t>g</a:t>
            </a:r>
            <a:r>
              <a:rPr lang="es-GT" b="1" noProof="0">
                <a:latin typeface="Arial" panose="020B0604020202020204" pitchFamily="34" charset="0"/>
              </a:rPr>
              <a:t>estión, </a:t>
            </a:r>
            <a:r>
              <a:rPr lang="es-GT" noProof="0">
                <a:latin typeface="Arial" panose="020B0604020202020204" pitchFamily="34" charset="0"/>
              </a:rPr>
              <a:t>a</a:t>
            </a:r>
            <a:r>
              <a:rPr lang="es-GT" b="1" noProof="0">
                <a:latin typeface="Arial" panose="020B0604020202020204" pitchFamily="34" charset="0"/>
              </a:rPr>
              <a:t>nálisis</a:t>
            </a:r>
          </a:p>
        </p:txBody>
      </p:sp>
      <p:sp>
        <p:nvSpPr>
          <p:cNvPr id="11" name="Content Placeholder 10">
            <a:extLst>
              <a:ext uri="{FF2B5EF4-FFF2-40B4-BE49-F238E27FC236}">
                <a16:creationId xmlns:a16="http://schemas.microsoft.com/office/drawing/2014/main" id="{9EF5EA90-DB59-7F7C-15A7-C7815A8F52A8}"/>
              </a:ext>
            </a:extLst>
          </p:cNvPr>
          <p:cNvSpPr>
            <a:spLocks noGrp="1"/>
          </p:cNvSpPr>
          <p:nvPr>
            <p:ph sz="half" idx="13"/>
          </p:nvPr>
        </p:nvSpPr>
        <p:spPr>
          <a:xfrm>
            <a:off x="6170612" y="2193073"/>
            <a:ext cx="5465128" cy="4031672"/>
          </a:xfrm>
          <a:prstGeom prst="rect">
            <a:avLst/>
          </a:prstGeom>
        </p:spPr>
        <p:txBody>
          <a:bodyPr/>
          <a:lstStyle/>
          <a:p>
            <a:pPr>
              <a:lnSpc>
                <a:spcPct val="100000"/>
              </a:lnSpc>
              <a:spcBef>
                <a:spcPts val="500"/>
              </a:spcBef>
              <a:spcAft>
                <a:spcPts val="500"/>
              </a:spcAft>
              <a:buClr>
                <a:srgbClr val="109648"/>
              </a:buClr>
              <a:buFont typeface="Wingdings" panose="05000000000000000000" pitchFamily="2" charset="2"/>
              <a:buChar char="§"/>
            </a:pPr>
            <a:r>
              <a:rPr lang="es-GT" sz="2000" noProof="0"/>
              <a:t>Errores de transcripción</a:t>
            </a:r>
          </a:p>
          <a:p>
            <a:pPr>
              <a:lnSpc>
                <a:spcPct val="100000"/>
              </a:lnSpc>
              <a:spcBef>
                <a:spcPts val="500"/>
              </a:spcBef>
              <a:spcAft>
                <a:spcPts val="500"/>
              </a:spcAft>
              <a:buClr>
                <a:srgbClr val="109648"/>
              </a:buClr>
              <a:buFont typeface="Wingdings" panose="05000000000000000000" pitchFamily="2" charset="2"/>
              <a:buChar char="§"/>
            </a:pPr>
            <a:r>
              <a:rPr lang="es-GT" sz="2000" noProof="0"/>
              <a:t>Errores de cálculo</a:t>
            </a:r>
          </a:p>
          <a:p>
            <a:pPr>
              <a:lnSpc>
                <a:spcPct val="100000"/>
              </a:lnSpc>
              <a:spcBef>
                <a:spcPts val="500"/>
              </a:spcBef>
              <a:spcAft>
                <a:spcPts val="500"/>
              </a:spcAft>
              <a:buClr>
                <a:srgbClr val="109648"/>
              </a:buClr>
              <a:buFont typeface="Wingdings" panose="05000000000000000000" pitchFamily="2" charset="2"/>
              <a:buChar char="§"/>
            </a:pPr>
            <a:r>
              <a:rPr lang="es-GT" sz="2000" noProof="0"/>
              <a:t>Errores de gestión de datos (pérdida de datos, pérdida de archivos, </a:t>
            </a:r>
            <a:br>
              <a:rPr lang="es-GT" sz="2000" noProof="0"/>
            </a:br>
            <a:r>
              <a:rPr lang="es-GT" sz="2000" noProof="0"/>
              <a:t>archivos erróneos)</a:t>
            </a:r>
          </a:p>
          <a:p>
            <a:pPr>
              <a:lnSpc>
                <a:spcPct val="100000"/>
              </a:lnSpc>
              <a:spcBef>
                <a:spcPts val="500"/>
              </a:spcBef>
              <a:spcAft>
                <a:spcPts val="500"/>
              </a:spcAft>
              <a:buClr>
                <a:srgbClr val="109648"/>
              </a:buClr>
              <a:buFont typeface="Wingdings" panose="05000000000000000000" pitchFamily="2" charset="2"/>
              <a:buChar char="§"/>
            </a:pPr>
            <a:r>
              <a:rPr lang="es-GT" sz="2000" noProof="0"/>
              <a:t>En los distintos sistemas, la misma </a:t>
            </a:r>
            <a:br>
              <a:rPr lang="es-GT" sz="2000" noProof="0"/>
            </a:br>
            <a:r>
              <a:rPr lang="es-GT" sz="2000" noProof="0"/>
              <a:t>variable puede codificarse de forma diferente (por ejemplo, "Sí" se codifica </a:t>
            </a:r>
            <a:br>
              <a:rPr lang="es-GT" sz="2000" noProof="0"/>
            </a:br>
            <a:r>
              <a:rPr lang="es-GT" sz="2000" noProof="0"/>
              <a:t>como "Y" en un sistema y como "1" en otro)</a:t>
            </a:r>
          </a:p>
        </p:txBody>
      </p:sp>
      <p:sp>
        <p:nvSpPr>
          <p:cNvPr id="2" name="Title 1">
            <a:extLst>
              <a:ext uri="{FF2B5EF4-FFF2-40B4-BE49-F238E27FC236}">
                <a16:creationId xmlns:a16="http://schemas.microsoft.com/office/drawing/2014/main" id="{3E7A11D2-CF78-48AB-4035-6481481453FE}"/>
              </a:ext>
            </a:extLst>
          </p:cNvPr>
          <p:cNvSpPr txBox="1">
            <a:spLocks/>
          </p:cNvSpPr>
          <p:nvPr/>
        </p:nvSpPr>
        <p:spPr>
          <a:xfrm>
            <a:off x="838200" y="448235"/>
            <a:ext cx="9752215"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GT" sz="4400" noProof="0">
                <a:ea typeface="ＭＳ Ｐゴシック" pitchFamily="34" charset="-128"/>
              </a:rPr>
              <a:t>Causas de la mala calidad de los datos</a:t>
            </a:r>
            <a:endParaRPr lang="es-GT"/>
          </a:p>
        </p:txBody>
      </p:sp>
    </p:spTree>
    <p:extLst>
      <p:ext uri="{BB962C8B-B14F-4D97-AF65-F5344CB8AC3E}">
        <p14:creationId xmlns:p14="http://schemas.microsoft.com/office/powerpoint/2010/main" val="3742121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1255"/>
            <a:ext cx="10515600" cy="800100"/>
          </a:xfrm>
        </p:spPr>
        <p:txBody>
          <a:bodyPr/>
          <a:lstStyle/>
          <a:p>
            <a:r>
              <a:rPr lang="es-GT" sz="4400" noProof="0">
                <a:ea typeface="ＭＳ Ｐゴシック" pitchFamily="34" charset="-128"/>
              </a:rPr>
              <a:t>Repercusiones de la mala calidad de los datos de </a:t>
            </a:r>
            <a:r>
              <a:rPr lang="es-GT" noProof="0">
                <a:ea typeface="ＭＳ Ｐゴシック" pitchFamily="34" charset="-128"/>
              </a:rPr>
              <a:t>v</a:t>
            </a:r>
            <a:r>
              <a:rPr lang="es-GT" sz="4400" noProof="0">
                <a:ea typeface="ＭＳ Ｐゴシック" pitchFamily="34" charset="-128"/>
              </a:rPr>
              <a:t>igilancia</a:t>
            </a:r>
            <a:endParaRPr lang="es-GT" sz="4400" noProof="0"/>
          </a:p>
        </p:txBody>
      </p:sp>
      <p:sp>
        <p:nvSpPr>
          <p:cNvPr id="10" name="Rectangle: Rounded Corners 9">
            <a:extLst>
              <a:ext uri="{FF2B5EF4-FFF2-40B4-BE49-F238E27FC236}">
                <a16:creationId xmlns:a16="http://schemas.microsoft.com/office/drawing/2014/main" id="{D624770B-E8A6-4FB9-19D2-A72F886FAA92}"/>
              </a:ext>
            </a:extLst>
          </p:cNvPr>
          <p:cNvSpPr/>
          <p:nvPr/>
        </p:nvSpPr>
        <p:spPr bwMode="auto">
          <a:xfrm>
            <a:off x="838199" y="1514055"/>
            <a:ext cx="10515600" cy="2213372"/>
          </a:xfrm>
          <a:prstGeom prst="roundRect">
            <a:avLst/>
          </a:prstGeom>
          <a:solidFill>
            <a:schemeClr val="bg1"/>
          </a:solidFill>
          <a:ln w="88900" cap="flat" cmpd="sng" algn="ctr">
            <a:solidFill>
              <a:srgbClr val="00953A"/>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algn="ctr"/>
            <a:r>
              <a:rPr lang="es-GT" sz="2800" noProof="0">
                <a:latin typeface="Arial" panose="020B0604020202020204" pitchFamily="34" charset="0"/>
              </a:rPr>
              <a:t>Imagen distorsionada de ocurrencia de enfermedades</a:t>
            </a:r>
          </a:p>
          <a:p>
            <a:pPr marL="342900" indent="-342900">
              <a:buFont typeface="Arial" panose="020B0604020202020204" pitchFamily="34" charset="0"/>
              <a:buChar char="•"/>
            </a:pPr>
            <a:r>
              <a:rPr lang="es-GT" sz="2400" noProof="0">
                <a:latin typeface="Arial" panose="020B0604020202020204" pitchFamily="34" charset="0"/>
              </a:rPr>
              <a:t>Enfermedades de importancia sanitaria o zoosanitaria no detectadas</a:t>
            </a:r>
          </a:p>
          <a:p>
            <a:pPr marL="342900" indent="-342900">
              <a:buFont typeface="Arial" panose="020B0604020202020204" pitchFamily="34" charset="0"/>
              <a:buChar char="•"/>
            </a:pPr>
            <a:r>
              <a:rPr lang="es-GT" sz="2400" noProof="0">
                <a:latin typeface="Arial" panose="020B0604020202020204" pitchFamily="34" charset="0"/>
              </a:rPr>
              <a:t>Brotes no detectados</a:t>
            </a:r>
          </a:p>
          <a:p>
            <a:pPr marL="342900" indent="-342900">
              <a:buFont typeface="Arial" panose="020B0604020202020204" pitchFamily="34" charset="0"/>
              <a:buChar char="•"/>
            </a:pPr>
            <a:r>
              <a:rPr lang="es-GT" sz="2400" noProof="0">
                <a:latin typeface="Arial" panose="020B0604020202020204" pitchFamily="34" charset="0"/>
              </a:rPr>
              <a:t>Recursos mal orientados</a:t>
            </a:r>
          </a:p>
          <a:p>
            <a:pPr marL="342900" indent="-342900">
              <a:buFont typeface="Arial" panose="020B0604020202020204" pitchFamily="34" charset="0"/>
              <a:buChar char="•"/>
            </a:pPr>
            <a:r>
              <a:rPr lang="es-GT" sz="2400" noProof="0">
                <a:latin typeface="Arial" panose="020B0604020202020204" pitchFamily="34" charset="0"/>
              </a:rPr>
              <a:t>Reducida solicitud de recursos</a:t>
            </a:r>
            <a:endParaRPr lang="en-US" sz="2400">
              <a:latin typeface="Arial" panose="020B0604020202020204" pitchFamily="34" charset="0"/>
            </a:endParaRPr>
          </a:p>
        </p:txBody>
      </p:sp>
      <p:sp>
        <p:nvSpPr>
          <p:cNvPr id="11" name="Rectangle: Rounded Corners 10">
            <a:extLst>
              <a:ext uri="{FF2B5EF4-FFF2-40B4-BE49-F238E27FC236}">
                <a16:creationId xmlns:a16="http://schemas.microsoft.com/office/drawing/2014/main" id="{950BA3FC-DA44-A3F2-4EBA-273E24388903}"/>
              </a:ext>
            </a:extLst>
          </p:cNvPr>
          <p:cNvSpPr/>
          <p:nvPr/>
        </p:nvSpPr>
        <p:spPr bwMode="auto">
          <a:xfrm>
            <a:off x="869729" y="4108631"/>
            <a:ext cx="10484069" cy="510778"/>
          </a:xfrm>
          <a:prstGeom prst="roundRect">
            <a:avLst/>
          </a:prstGeom>
          <a:solidFill>
            <a:schemeClr val="bg1"/>
          </a:solidFill>
          <a:ln w="88900" cap="flat" cmpd="sng" algn="ctr">
            <a:solidFill>
              <a:srgbClr val="F7941D"/>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algn="ctr"/>
            <a:r>
              <a:rPr lang="es-GT" sz="2400" noProof="0">
                <a:latin typeface="Arial" panose="020B0604020202020204" pitchFamily="34" charset="0"/>
              </a:rPr>
              <a:t>Inadecuado seguimiento y evaluación de la eficacia de los programas </a:t>
            </a:r>
          </a:p>
        </p:txBody>
      </p:sp>
      <p:sp>
        <p:nvSpPr>
          <p:cNvPr id="12" name="Rectangle: Rounded Corners 11">
            <a:extLst>
              <a:ext uri="{FF2B5EF4-FFF2-40B4-BE49-F238E27FC236}">
                <a16:creationId xmlns:a16="http://schemas.microsoft.com/office/drawing/2014/main" id="{5FEE8A9E-15F8-F38A-1E84-758D1C35BF06}"/>
              </a:ext>
            </a:extLst>
          </p:cNvPr>
          <p:cNvSpPr/>
          <p:nvPr/>
        </p:nvSpPr>
        <p:spPr bwMode="auto">
          <a:xfrm>
            <a:off x="869730" y="4971013"/>
            <a:ext cx="10515600" cy="1188720"/>
          </a:xfrm>
          <a:prstGeom prst="roundRect">
            <a:avLst/>
          </a:prstGeom>
          <a:solidFill>
            <a:schemeClr val="bg1"/>
          </a:solidFill>
          <a:ln w="88900" cap="flat" cmpd="sng" algn="ctr">
            <a:solidFill>
              <a:srgbClr val="0065A4"/>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algn="ctr"/>
            <a:r>
              <a:rPr lang="en-US" sz="2400">
                <a:latin typeface="Arial" panose="020B0604020202020204" pitchFamily="34" charset="0"/>
              </a:rPr>
              <a:t>Menor confianza y apoyo</a:t>
            </a:r>
          </a:p>
        </p:txBody>
      </p:sp>
    </p:spTree>
    <p:extLst>
      <p:ext uri="{BB962C8B-B14F-4D97-AF65-F5344CB8AC3E}">
        <p14:creationId xmlns:p14="http://schemas.microsoft.com/office/powerpoint/2010/main" val="3631138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13AEB61-C508-D86C-E35D-B2F5FFE0B2A3}"/>
              </a:ext>
            </a:extLst>
          </p:cNvPr>
          <p:cNvSpPr>
            <a:spLocks noGrp="1"/>
          </p:cNvSpPr>
          <p:nvPr>
            <p:ph type="title"/>
          </p:nvPr>
        </p:nvSpPr>
        <p:spPr>
          <a:xfrm>
            <a:off x="838200" y="21256"/>
            <a:ext cx="9484605" cy="800100"/>
          </a:xfrm>
        </p:spPr>
        <p:txBody>
          <a:bodyPr/>
          <a:lstStyle/>
          <a:p>
            <a:r>
              <a:rPr lang="es-ES" sz="4400" noProof="0"/>
              <a:t>Razones de la mala </a:t>
            </a:r>
            <a:r>
              <a:rPr lang="es-ES" noProof="0"/>
              <a:t>c</a:t>
            </a:r>
            <a:r>
              <a:rPr lang="es-ES" sz="4400" noProof="0"/>
              <a:t>alidad de </a:t>
            </a:r>
            <a:br>
              <a:rPr lang="es-ES" sz="4400" noProof="0"/>
            </a:br>
            <a:r>
              <a:rPr lang="es-ES" sz="4400" noProof="0"/>
              <a:t>los </a:t>
            </a:r>
            <a:r>
              <a:rPr lang="es-ES" noProof="0"/>
              <a:t>d</a:t>
            </a:r>
            <a:r>
              <a:rPr lang="es-ES" sz="4400" noProof="0"/>
              <a:t>atos</a:t>
            </a:r>
          </a:p>
        </p:txBody>
      </p:sp>
      <p:sp>
        <p:nvSpPr>
          <p:cNvPr id="7" name="TextBox 6">
            <a:extLst>
              <a:ext uri="{FF2B5EF4-FFF2-40B4-BE49-F238E27FC236}">
                <a16:creationId xmlns:a16="http://schemas.microsoft.com/office/drawing/2014/main" id="{0077F645-15EA-6A0F-F695-BEDDB65F0234}"/>
              </a:ext>
            </a:extLst>
          </p:cNvPr>
          <p:cNvSpPr txBox="1"/>
          <p:nvPr/>
        </p:nvSpPr>
        <p:spPr>
          <a:xfrm>
            <a:off x="2072244" y="1703239"/>
            <a:ext cx="8047512" cy="954107"/>
          </a:xfrm>
          <a:prstGeom prst="rect">
            <a:avLst/>
          </a:prstGeom>
          <a:noFill/>
        </p:spPr>
        <p:txBody>
          <a:bodyPr wrap="square" rtlCol="0">
            <a:spAutoFit/>
          </a:bodyPr>
          <a:lstStyle/>
          <a:p>
            <a:pPr algn="ctr"/>
            <a:r>
              <a:rPr lang="en-US" sz="2800">
                <a:solidFill>
                  <a:srgbClr val="000000"/>
                </a:solidFill>
                <a:latin typeface="+mn-lt"/>
              </a:rPr>
              <a:t>Según su experiencia, ¿cuáles son las razones de la mala calidad de los datos?</a:t>
            </a:r>
          </a:p>
        </p:txBody>
      </p:sp>
      <p:pic>
        <p:nvPicPr>
          <p:cNvPr id="1028" name="Picture 4">
            <a:extLst>
              <a:ext uri="{FF2B5EF4-FFF2-40B4-BE49-F238E27FC236}">
                <a16:creationId xmlns:a16="http://schemas.microsoft.com/office/drawing/2014/main" id="{84B0A79A-68F5-6B06-0149-A58CE0FC4B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92068" y="3103285"/>
            <a:ext cx="5607864" cy="3148415"/>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34308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55C58292-DB90-8CD4-81E9-B10DDABA4B0C}"/>
              </a:ext>
            </a:extLst>
          </p:cNvPr>
          <p:cNvSpPr>
            <a:spLocks noGrp="1"/>
          </p:cNvSpPr>
          <p:nvPr>
            <p:ph type="title"/>
          </p:nvPr>
        </p:nvSpPr>
        <p:spPr>
          <a:xfrm>
            <a:off x="838200" y="22034"/>
            <a:ext cx="9752215" cy="1233889"/>
          </a:xfrm>
        </p:spPr>
        <p:txBody>
          <a:bodyPr/>
          <a:lstStyle/>
          <a:p>
            <a:r>
              <a:rPr kumimoji="0" lang="es-ES" sz="4400" b="0" i="0" u="none" strike="noStrike" kern="1200" cap="none" spc="0" normalizeH="0" baseline="0" noProof="0">
                <a:ln>
                  <a:noFill/>
                </a:ln>
                <a:solidFill>
                  <a:sysClr val="windowText" lastClr="000000"/>
                </a:solidFill>
                <a:effectLst/>
                <a:uLnTx/>
                <a:uFillTx/>
                <a:latin typeface="Franklin Gothic Medium"/>
                <a:ea typeface="+mj-ea"/>
                <a:cs typeface="+mj-cs"/>
              </a:rPr>
              <a:t>Razones de la mala calidad de los </a:t>
            </a:r>
            <a:r>
              <a:rPr lang="es-ES">
                <a:solidFill>
                  <a:sysClr val="windowText" lastClr="000000"/>
                </a:solidFill>
                <a:latin typeface="Franklin Gothic Medium"/>
              </a:rPr>
              <a:t>datos:</a:t>
            </a:r>
            <a:r>
              <a:rPr kumimoji="0" lang="es-ES" sz="4400" b="0" i="0" u="none" strike="noStrike" kern="1200" cap="none" spc="0" normalizeH="0" baseline="0" noProof="0">
                <a:ln>
                  <a:noFill/>
                </a:ln>
                <a:solidFill>
                  <a:sysClr val="windowText" lastClr="000000"/>
                </a:solidFill>
                <a:effectLst/>
                <a:uLnTx/>
                <a:uFillTx/>
                <a:latin typeface="Franklin Gothic Medium"/>
                <a:ea typeface="+mj-ea"/>
                <a:cs typeface="+mj-cs"/>
              </a:rPr>
              <a:t> Respuesta</a:t>
            </a:r>
            <a:endParaRPr lang="es-ES"/>
          </a:p>
        </p:txBody>
      </p:sp>
      <p:sp>
        <p:nvSpPr>
          <p:cNvPr id="10" name="Content Placeholder 9">
            <a:extLst>
              <a:ext uri="{FF2B5EF4-FFF2-40B4-BE49-F238E27FC236}">
                <a16:creationId xmlns:a16="http://schemas.microsoft.com/office/drawing/2014/main" id="{E808FF33-8AA7-3D71-4DA7-D0E9A29293CF}"/>
              </a:ext>
            </a:extLst>
          </p:cNvPr>
          <p:cNvSpPr>
            <a:spLocks noGrp="1"/>
          </p:cNvSpPr>
          <p:nvPr>
            <p:ph sz="half" idx="2"/>
          </p:nvPr>
        </p:nvSpPr>
        <p:spPr/>
        <p:txBody>
          <a:bodyPr anchor="ctr"/>
          <a:lstStyle/>
          <a:p>
            <a:pPr marR="0" lvl="0">
              <a:lnSpc>
                <a:spcPct val="115000"/>
              </a:lnSpc>
              <a:spcBef>
                <a:spcPts val="0"/>
              </a:spcBef>
              <a:spcAft>
                <a:spcPts val="0"/>
              </a:spcAft>
            </a:pPr>
            <a:r>
              <a:rPr lang="es-GT" sz="2800" noProof="0">
                <a:effectLst/>
                <a:latin typeface="Arial" panose="020B0604020202020204" pitchFamily="34" charset="0"/>
                <a:ea typeface="Times New Roman" panose="02020603050405020304" pitchFamily="18" charset="0"/>
              </a:rPr>
              <a:t>Entrenamiento inadecuado</a:t>
            </a:r>
          </a:p>
          <a:p>
            <a:pPr marR="0" lvl="0">
              <a:lnSpc>
                <a:spcPct val="115000"/>
              </a:lnSpc>
              <a:spcBef>
                <a:spcPts val="0"/>
              </a:spcBef>
              <a:spcAft>
                <a:spcPts val="0"/>
              </a:spcAft>
            </a:pPr>
            <a:r>
              <a:rPr lang="es-GT" sz="2800" noProof="0">
                <a:effectLst/>
                <a:latin typeface="Arial" panose="020B0604020202020204" pitchFamily="34" charset="0"/>
                <a:ea typeface="Times New Roman" panose="02020603050405020304" pitchFamily="18" charset="0"/>
              </a:rPr>
              <a:t>Supervisión deficiente</a:t>
            </a:r>
          </a:p>
          <a:p>
            <a:pPr marR="0" lvl="0">
              <a:lnSpc>
                <a:spcPct val="115000"/>
              </a:lnSpc>
              <a:spcBef>
                <a:spcPts val="0"/>
              </a:spcBef>
              <a:spcAft>
                <a:spcPts val="0"/>
              </a:spcAft>
            </a:pPr>
            <a:r>
              <a:rPr lang="es-GT" sz="2800" noProof="0">
                <a:effectLst/>
                <a:latin typeface="Arial" panose="020B0604020202020204" pitchFamily="34" charset="0"/>
                <a:ea typeface="Times New Roman" panose="02020603050405020304" pitchFamily="18" charset="0"/>
              </a:rPr>
              <a:t>Trabajadores desmotivados o con exceso de trabajo</a:t>
            </a:r>
          </a:p>
          <a:p>
            <a:pPr marR="0" lvl="0">
              <a:lnSpc>
                <a:spcPct val="115000"/>
              </a:lnSpc>
              <a:spcBef>
                <a:spcPts val="0"/>
              </a:spcBef>
              <a:spcAft>
                <a:spcPts val="0"/>
              </a:spcAft>
            </a:pPr>
            <a:r>
              <a:rPr lang="es-GT" sz="2800" noProof="0">
                <a:effectLst/>
                <a:latin typeface="Arial" panose="020B0604020202020204" pitchFamily="34" charset="0"/>
                <a:ea typeface="Times New Roman" panose="02020603050405020304" pitchFamily="18" charset="0"/>
              </a:rPr>
              <a:t>Registros e historiales médicos mal almacenados</a:t>
            </a:r>
          </a:p>
          <a:p>
            <a:pPr marR="0" lvl="0">
              <a:lnSpc>
                <a:spcPct val="115000"/>
              </a:lnSpc>
              <a:spcBef>
                <a:spcPts val="0"/>
              </a:spcBef>
              <a:spcAft>
                <a:spcPts val="0"/>
              </a:spcAft>
            </a:pPr>
            <a:r>
              <a:rPr lang="es-GT" sz="2800" noProof="0">
                <a:effectLst/>
                <a:latin typeface="Arial" panose="020B0604020202020204" pitchFamily="34" charset="0"/>
                <a:ea typeface="Times New Roman" panose="02020603050405020304" pitchFamily="18" charset="0"/>
              </a:rPr>
              <a:t>Falta de formularios o suministros inadecuados </a:t>
            </a:r>
          </a:p>
          <a:p>
            <a:pPr marR="0" lvl="0">
              <a:lnSpc>
                <a:spcPct val="115000"/>
              </a:lnSpc>
              <a:spcBef>
                <a:spcPts val="0"/>
              </a:spcBef>
              <a:spcAft>
                <a:spcPts val="0"/>
              </a:spcAft>
            </a:pPr>
            <a:r>
              <a:rPr lang="es-GT" sz="2800" noProof="0">
                <a:effectLst/>
                <a:latin typeface="Arial" panose="020B0604020202020204" pitchFamily="34" charset="0"/>
                <a:ea typeface="Times New Roman" panose="02020603050405020304" pitchFamily="18" charset="0"/>
              </a:rPr>
              <a:t>Diferencias étnicas, lingüísticas o culturales</a:t>
            </a:r>
          </a:p>
          <a:p>
            <a:pPr marR="0" lvl="0">
              <a:lnSpc>
                <a:spcPct val="115000"/>
              </a:lnSpc>
              <a:spcBef>
                <a:spcPts val="0"/>
              </a:spcBef>
              <a:spcAft>
                <a:spcPts val="1200"/>
              </a:spcAft>
            </a:pPr>
            <a:r>
              <a:rPr lang="es-GT" sz="2800" noProof="0">
                <a:effectLst/>
                <a:latin typeface="Arial" panose="020B0604020202020204" pitchFamily="34" charset="0"/>
              </a:rPr>
              <a:t>Formularios, electrónicos o en papel, confusos</a:t>
            </a:r>
            <a:endParaRPr lang="es-GT" sz="2800" noProof="0">
              <a:effectLst/>
              <a:latin typeface="Arial" panose="020B0604020202020204" pitchFamily="34" charset="0"/>
              <a:ea typeface="Times New Roman" panose="02020603050405020304" pitchFamily="18" charset="0"/>
            </a:endParaRPr>
          </a:p>
          <a:p>
            <a:pPr marL="0" indent="0">
              <a:buNone/>
            </a:pPr>
            <a:endParaRPr lang="en-US"/>
          </a:p>
        </p:txBody>
      </p:sp>
    </p:spTree>
    <p:extLst>
      <p:ext uri="{BB962C8B-B14F-4D97-AF65-F5344CB8AC3E}">
        <p14:creationId xmlns:p14="http://schemas.microsoft.com/office/powerpoint/2010/main" val="34386634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1890"/>
            <a:ext cx="10515600" cy="800100"/>
          </a:xfrm>
        </p:spPr>
        <p:txBody>
          <a:bodyPr/>
          <a:lstStyle/>
          <a:p>
            <a:r>
              <a:rPr lang="es-GT" sz="4400" noProof="0">
                <a:latin typeface="Franklin Gothic Medium"/>
              </a:rPr>
              <a:t>Pasos para </a:t>
            </a:r>
            <a:r>
              <a:rPr lang="es-GT" noProof="0">
                <a:latin typeface="Franklin Gothic Medium"/>
              </a:rPr>
              <a:t>p</a:t>
            </a:r>
            <a:r>
              <a:rPr lang="es-GT" sz="4400" noProof="0">
                <a:latin typeface="Franklin Gothic Medium"/>
              </a:rPr>
              <a:t>romover una buena calidad de los datos</a:t>
            </a:r>
          </a:p>
        </p:txBody>
      </p:sp>
      <p:sp>
        <p:nvSpPr>
          <p:cNvPr id="7" name="TextBox 6">
            <a:extLst>
              <a:ext uri="{FF2B5EF4-FFF2-40B4-BE49-F238E27FC236}">
                <a16:creationId xmlns:a16="http://schemas.microsoft.com/office/drawing/2014/main" id="{DC08D139-D704-FD06-C241-EE8097D4897D}"/>
              </a:ext>
            </a:extLst>
          </p:cNvPr>
          <p:cNvSpPr txBox="1"/>
          <p:nvPr/>
        </p:nvSpPr>
        <p:spPr>
          <a:xfrm>
            <a:off x="4526671" y="1486738"/>
            <a:ext cx="3200400" cy="2308324"/>
          </a:xfrm>
          <a:prstGeom prst="rect">
            <a:avLst/>
          </a:prstGeom>
          <a:noFill/>
          <a:ln w="57150">
            <a:solidFill>
              <a:srgbClr val="00953A"/>
            </a:solidFill>
          </a:ln>
        </p:spPr>
        <p:txBody>
          <a:bodyPr wrap="square" rtlCol="0" anchor="ctr">
            <a:spAutoFit/>
          </a:bodyPr>
          <a:lstStyle/>
          <a:p>
            <a:pPr algn="ctr"/>
            <a:r>
              <a:rPr lang="es-GT" sz="2400" noProof="0">
                <a:latin typeface="Arial" panose="020B0604020202020204" pitchFamily="34" charset="0"/>
              </a:rPr>
              <a:t>Garantizar recursos para la transferencia de datos (electricidad, tarjetas telefónicas, Internet, computadoras)</a:t>
            </a:r>
          </a:p>
        </p:txBody>
      </p:sp>
      <p:sp>
        <p:nvSpPr>
          <p:cNvPr id="8" name="TextBox 7">
            <a:extLst>
              <a:ext uri="{FF2B5EF4-FFF2-40B4-BE49-F238E27FC236}">
                <a16:creationId xmlns:a16="http://schemas.microsoft.com/office/drawing/2014/main" id="{2CF46443-82FA-8ACB-31E2-4A2E0AD85029}"/>
              </a:ext>
            </a:extLst>
          </p:cNvPr>
          <p:cNvSpPr txBox="1"/>
          <p:nvPr/>
        </p:nvSpPr>
        <p:spPr>
          <a:xfrm>
            <a:off x="8141991" y="1856070"/>
            <a:ext cx="3200400" cy="1569660"/>
          </a:xfrm>
          <a:prstGeom prst="rect">
            <a:avLst/>
          </a:prstGeom>
          <a:noFill/>
          <a:ln w="57150">
            <a:solidFill>
              <a:srgbClr val="00953A"/>
            </a:solidFill>
          </a:ln>
        </p:spPr>
        <p:txBody>
          <a:bodyPr wrap="square" rtlCol="0" anchor="ctr">
            <a:spAutoFit/>
          </a:bodyPr>
          <a:lstStyle/>
          <a:p>
            <a:pPr algn="ctr"/>
            <a:r>
              <a:rPr lang="es-GT" sz="2400" noProof="0">
                <a:latin typeface="Arial" panose="020B0604020202020204" pitchFamily="34" charset="0"/>
              </a:rPr>
              <a:t>Proporcionar directrices escritas a todos los centros de notificación</a:t>
            </a:r>
          </a:p>
        </p:txBody>
      </p:sp>
      <p:sp>
        <p:nvSpPr>
          <p:cNvPr id="9" name="TextBox 8">
            <a:extLst>
              <a:ext uri="{FF2B5EF4-FFF2-40B4-BE49-F238E27FC236}">
                <a16:creationId xmlns:a16="http://schemas.microsoft.com/office/drawing/2014/main" id="{2C1230DD-BD54-6B5D-3E13-3A24C70CA70E}"/>
              </a:ext>
            </a:extLst>
          </p:cNvPr>
          <p:cNvSpPr txBox="1"/>
          <p:nvPr/>
        </p:nvSpPr>
        <p:spPr>
          <a:xfrm>
            <a:off x="849610" y="4546644"/>
            <a:ext cx="3200400" cy="1200329"/>
          </a:xfrm>
          <a:prstGeom prst="rect">
            <a:avLst/>
          </a:prstGeom>
          <a:noFill/>
          <a:ln w="57150">
            <a:solidFill>
              <a:srgbClr val="00953A"/>
            </a:solidFill>
          </a:ln>
        </p:spPr>
        <p:txBody>
          <a:bodyPr wrap="square" rtlCol="0" anchor="ctr">
            <a:spAutoFit/>
          </a:bodyPr>
          <a:lstStyle/>
          <a:p>
            <a:pPr algn="ctr"/>
            <a:r>
              <a:rPr lang="es-GT" sz="2400" noProof="0">
                <a:latin typeface="Arial" panose="020B0604020202020204" pitchFamily="34" charset="0"/>
              </a:rPr>
              <a:t>Entrenar sobre la importancia y las prácticas de vigilancia </a:t>
            </a:r>
          </a:p>
        </p:txBody>
      </p:sp>
      <p:sp>
        <p:nvSpPr>
          <p:cNvPr id="10" name="TextBox 9">
            <a:extLst>
              <a:ext uri="{FF2B5EF4-FFF2-40B4-BE49-F238E27FC236}">
                <a16:creationId xmlns:a16="http://schemas.microsoft.com/office/drawing/2014/main" id="{013B3EF1-FEB7-4B9B-67B2-DCC47E2F1D9B}"/>
              </a:ext>
            </a:extLst>
          </p:cNvPr>
          <p:cNvSpPr txBox="1"/>
          <p:nvPr/>
        </p:nvSpPr>
        <p:spPr>
          <a:xfrm>
            <a:off x="4490095" y="4186688"/>
            <a:ext cx="3200400" cy="1920240"/>
          </a:xfrm>
          <a:prstGeom prst="rect">
            <a:avLst/>
          </a:prstGeom>
          <a:noFill/>
          <a:ln w="57150">
            <a:solidFill>
              <a:srgbClr val="00953A"/>
            </a:solidFill>
          </a:ln>
        </p:spPr>
        <p:txBody>
          <a:bodyPr wrap="square" rtlCol="0" anchor="ctr">
            <a:spAutoFit/>
          </a:bodyPr>
          <a:lstStyle/>
          <a:p>
            <a:pPr algn="ctr"/>
            <a:r>
              <a:rPr lang="es-GT" sz="2400" noProof="0">
                <a:latin typeface="Arial" panose="020B0604020202020204" pitchFamily="34" charset="0"/>
              </a:rPr>
              <a:t>Realizar comprobaciones y auditorías periódicas de la calidad de </a:t>
            </a:r>
            <a:br>
              <a:rPr lang="es-GT" sz="2400" noProof="0">
                <a:latin typeface="Arial" panose="020B0604020202020204" pitchFamily="34" charset="0"/>
              </a:rPr>
            </a:br>
            <a:r>
              <a:rPr lang="es-GT" sz="2400" noProof="0">
                <a:latin typeface="Arial" panose="020B0604020202020204" pitchFamily="34" charset="0"/>
              </a:rPr>
              <a:t>los datos</a:t>
            </a:r>
          </a:p>
        </p:txBody>
      </p:sp>
      <p:sp>
        <p:nvSpPr>
          <p:cNvPr id="11" name="TextBox 10">
            <a:extLst>
              <a:ext uri="{FF2B5EF4-FFF2-40B4-BE49-F238E27FC236}">
                <a16:creationId xmlns:a16="http://schemas.microsoft.com/office/drawing/2014/main" id="{34BE3A5A-C722-3EEF-F4C6-F5372F36EB21}"/>
              </a:ext>
            </a:extLst>
          </p:cNvPr>
          <p:cNvSpPr txBox="1"/>
          <p:nvPr/>
        </p:nvSpPr>
        <p:spPr>
          <a:xfrm>
            <a:off x="8141991" y="4177312"/>
            <a:ext cx="3200400" cy="1938992"/>
          </a:xfrm>
          <a:prstGeom prst="rect">
            <a:avLst/>
          </a:prstGeom>
          <a:noFill/>
          <a:ln w="57150">
            <a:solidFill>
              <a:srgbClr val="00953A"/>
            </a:solidFill>
          </a:ln>
        </p:spPr>
        <p:txBody>
          <a:bodyPr wrap="square" rtlCol="0" anchor="ctr">
            <a:spAutoFit/>
          </a:bodyPr>
          <a:lstStyle/>
          <a:p>
            <a:pPr algn="ctr"/>
            <a:r>
              <a:rPr lang="es-GT" sz="2400" noProof="0">
                <a:latin typeface="Arial" panose="020B0604020202020204" pitchFamily="34" charset="0"/>
              </a:rPr>
              <a:t>Proporcionar información consistente y oportuna a los servicios</a:t>
            </a:r>
          </a:p>
        </p:txBody>
      </p:sp>
      <p:sp>
        <p:nvSpPr>
          <p:cNvPr id="3" name="TextBox 2">
            <a:extLst>
              <a:ext uri="{FF2B5EF4-FFF2-40B4-BE49-F238E27FC236}">
                <a16:creationId xmlns:a16="http://schemas.microsoft.com/office/drawing/2014/main" id="{44738F68-0368-8559-9154-A633F3CF3A9F}"/>
              </a:ext>
            </a:extLst>
          </p:cNvPr>
          <p:cNvSpPr txBox="1"/>
          <p:nvPr/>
        </p:nvSpPr>
        <p:spPr>
          <a:xfrm>
            <a:off x="911351" y="1856070"/>
            <a:ext cx="3200400" cy="1569660"/>
          </a:xfrm>
          <a:prstGeom prst="rect">
            <a:avLst/>
          </a:prstGeom>
          <a:noFill/>
          <a:ln w="57150">
            <a:solidFill>
              <a:srgbClr val="00953A"/>
            </a:solidFill>
          </a:ln>
        </p:spPr>
        <p:txBody>
          <a:bodyPr wrap="square" rtlCol="0" anchor="ctr">
            <a:spAutoFit/>
          </a:bodyPr>
          <a:lstStyle/>
          <a:p>
            <a:pPr algn="ctr"/>
            <a:r>
              <a:rPr lang="es-GT" sz="2400">
                <a:cs typeface="Arial"/>
              </a:rPr>
              <a:t>Utilizar formularios, procedimientos y términos </a:t>
            </a:r>
            <a:br>
              <a:rPr lang="es-GT" sz="2400">
                <a:cs typeface="Arial"/>
              </a:rPr>
            </a:br>
            <a:r>
              <a:rPr lang="es-GT" sz="2400">
                <a:cs typeface="Arial"/>
              </a:rPr>
              <a:t>estandarizados</a:t>
            </a:r>
            <a:endParaRPr lang="es-GT" sz="2400">
              <a:latin typeface="Arial" panose="020B0604020202020204" pitchFamily="34" charset="0"/>
            </a:endParaRPr>
          </a:p>
        </p:txBody>
      </p:sp>
    </p:spTree>
    <p:extLst>
      <p:ext uri="{BB962C8B-B14F-4D97-AF65-F5344CB8AC3E}">
        <p14:creationId xmlns:p14="http://schemas.microsoft.com/office/powerpoint/2010/main" val="357357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GT" sz="4400" noProof="0">
                <a:ea typeface="ＭＳ Ｐゴシック" pitchFamily="34" charset="-128"/>
              </a:rPr>
              <a:t>Fomentar la calidad con retroalimentación</a:t>
            </a:r>
            <a:endParaRPr lang="es-GT" sz="4400" noProof="0"/>
          </a:p>
        </p:txBody>
      </p:sp>
      <p:sp>
        <p:nvSpPr>
          <p:cNvPr id="7" name="TextBox 1"/>
          <p:cNvSpPr txBox="1">
            <a:spLocks noChangeArrowheads="1"/>
          </p:cNvSpPr>
          <p:nvPr/>
        </p:nvSpPr>
        <p:spPr bwMode="auto">
          <a:xfrm>
            <a:off x="299545" y="2973736"/>
            <a:ext cx="2071601" cy="1177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chor="t">
            <a:spAutoFit/>
          </a:bodyPr>
          <a:lstStyle>
            <a:lvl1pPr eaLnBrk="0" hangingPunct="0">
              <a:spcBef>
                <a:spcPct val="20000"/>
              </a:spcBef>
              <a:buClr>
                <a:srgbClr val="00A000"/>
              </a:buClr>
              <a:buFont typeface="Wingdings" pitchFamily="2" charset="2"/>
              <a:buChar char="§"/>
              <a:defRPr sz="2800">
                <a:solidFill>
                  <a:schemeClr val="tx1"/>
                </a:solidFill>
                <a:latin typeface="Arial" pitchFamily="34" charset="0"/>
              </a:defRPr>
            </a:lvl1pPr>
            <a:lvl2pPr marL="742950" indent="-285750" eaLnBrk="0" hangingPunct="0">
              <a:spcBef>
                <a:spcPct val="20000"/>
              </a:spcBef>
              <a:buClr>
                <a:srgbClr val="00A000"/>
              </a:buClr>
              <a:buFont typeface="Arial" pitchFamily="34" charset="0"/>
              <a:buChar char="–"/>
              <a:defRPr sz="2800">
                <a:solidFill>
                  <a:schemeClr val="tx1"/>
                </a:solidFill>
                <a:latin typeface="Arial" pitchFamily="34" charset="0"/>
              </a:defRPr>
            </a:lvl2pPr>
            <a:lvl3pPr marL="1143000" indent="-228600" eaLnBrk="0" hangingPunct="0">
              <a:spcBef>
                <a:spcPct val="20000"/>
              </a:spcBef>
              <a:buClr>
                <a:srgbClr val="00A000"/>
              </a:buClr>
              <a:buChar char="•"/>
              <a:defRPr sz="2400">
                <a:solidFill>
                  <a:schemeClr val="tx1"/>
                </a:solidFill>
                <a:latin typeface="Arial" pitchFamily="34" charset="0"/>
              </a:defRPr>
            </a:lvl3pPr>
            <a:lvl4pPr marL="1600200" indent="-228600" eaLnBrk="0" hangingPunct="0">
              <a:spcBef>
                <a:spcPct val="20000"/>
              </a:spcBef>
              <a:buClr>
                <a:schemeClr val="accent2"/>
              </a:buClr>
              <a:buFont typeface="Arial" pitchFamily="34" charset="0"/>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fontAlgn="base" hangingPunct="1">
              <a:spcBef>
                <a:spcPct val="0"/>
              </a:spcBef>
              <a:spcAft>
                <a:spcPct val="0"/>
              </a:spcAft>
              <a:buClrTx/>
              <a:buNone/>
            </a:pPr>
            <a:r>
              <a:rPr lang="es-GT" sz="1800" b="1" noProof="0">
                <a:solidFill>
                  <a:srgbClr val="000000"/>
                </a:solidFill>
                <a:latin typeface="Arial"/>
                <a:cs typeface="Arial"/>
              </a:rPr>
              <a:t>Oportunidad entrega por parte de unidades notificadoras</a:t>
            </a:r>
            <a:endParaRPr lang="es-GT" sz="1800" b="1" noProof="0">
              <a:solidFill>
                <a:srgbClr val="000000"/>
              </a:solidFill>
            </a:endParaRPr>
          </a:p>
        </p:txBody>
      </p:sp>
      <p:sp>
        <p:nvSpPr>
          <p:cNvPr id="8" name="Rectangle 7"/>
          <p:cNvSpPr/>
          <p:nvPr/>
        </p:nvSpPr>
        <p:spPr>
          <a:xfrm>
            <a:off x="993241" y="5544673"/>
            <a:ext cx="1371600" cy="369332"/>
          </a:xfrm>
          <a:prstGeom prst="rect">
            <a:avLst/>
          </a:prstGeom>
        </p:spPr>
        <p:txBody>
          <a:bodyPr wrap="square" anchor="ctr">
            <a:spAutoFit/>
          </a:bodyPr>
          <a:lstStyle/>
          <a:p>
            <a:pPr algn="ctr" eaLnBrk="0" fontAlgn="base" hangingPunct="0">
              <a:spcBef>
                <a:spcPct val="0"/>
              </a:spcBef>
              <a:spcAft>
                <a:spcPct val="0"/>
              </a:spcAft>
            </a:pPr>
            <a:r>
              <a:rPr lang="en-US" b="1">
                <a:solidFill>
                  <a:srgbClr val="000000"/>
                </a:solidFill>
                <a:latin typeface="Arial" pitchFamily="34" charset="0"/>
              </a:rPr>
              <a:t>Leyenda</a:t>
            </a:r>
          </a:p>
        </p:txBody>
      </p:sp>
      <p:graphicFrame>
        <p:nvGraphicFramePr>
          <p:cNvPr id="5" name="Table 4">
            <a:extLst>
              <a:ext uri="{FF2B5EF4-FFF2-40B4-BE49-F238E27FC236}">
                <a16:creationId xmlns:a16="http://schemas.microsoft.com/office/drawing/2014/main" id="{57E1B91F-810C-484B-89CA-F5B2903E734F}"/>
              </a:ext>
            </a:extLst>
          </p:cNvPr>
          <p:cNvGraphicFramePr>
            <a:graphicFrameLocks noGrp="1"/>
          </p:cNvGraphicFramePr>
          <p:nvPr>
            <p:extLst>
              <p:ext uri="{D42A27DB-BD31-4B8C-83A1-F6EECF244321}">
                <p14:modId xmlns:p14="http://schemas.microsoft.com/office/powerpoint/2010/main" val="1460862174"/>
              </p:ext>
            </p:extLst>
          </p:nvPr>
        </p:nvGraphicFramePr>
        <p:xfrm>
          <a:off x="2375529" y="1379964"/>
          <a:ext cx="7737987" cy="3187544"/>
        </p:xfrm>
        <a:graphic>
          <a:graphicData uri="http://schemas.openxmlformats.org/drawingml/2006/table">
            <a:tbl>
              <a:tblPr/>
              <a:tblGrid>
                <a:gridCol w="1250173">
                  <a:extLst>
                    <a:ext uri="{9D8B030D-6E8A-4147-A177-3AD203B41FA5}">
                      <a16:colId xmlns:a16="http://schemas.microsoft.com/office/drawing/2014/main" val="4163325682"/>
                    </a:ext>
                  </a:extLst>
                </a:gridCol>
                <a:gridCol w="3135190">
                  <a:extLst>
                    <a:ext uri="{9D8B030D-6E8A-4147-A177-3AD203B41FA5}">
                      <a16:colId xmlns:a16="http://schemas.microsoft.com/office/drawing/2014/main" val="546908135"/>
                    </a:ext>
                  </a:extLst>
                </a:gridCol>
                <a:gridCol w="3352624">
                  <a:extLst>
                    <a:ext uri="{9D8B030D-6E8A-4147-A177-3AD203B41FA5}">
                      <a16:colId xmlns:a16="http://schemas.microsoft.com/office/drawing/2014/main" val="1906883537"/>
                    </a:ext>
                  </a:extLst>
                </a:gridCol>
              </a:tblGrid>
              <a:tr h="372904">
                <a:tc>
                  <a:txBody>
                    <a:bodyPr/>
                    <a:lstStyle/>
                    <a:p>
                      <a:pPr algn="ctr" fontAlgn="b"/>
                      <a:r>
                        <a:rPr lang="es-GT" sz="1800" b="1" i="0" u="none" strike="noStrike" noProof="0">
                          <a:solidFill>
                            <a:srgbClr val="000000"/>
                          </a:solidFill>
                          <a:effectLst/>
                          <a:latin typeface="+mn-lt"/>
                        </a:rPr>
                        <a:t>Unidad</a:t>
                      </a:r>
                    </a:p>
                  </a:txBody>
                  <a:tcPr marL="7144" marR="7144"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b"/>
                      <a:r>
                        <a:rPr lang="es-GT" sz="1800" b="1" i="0" u="none" strike="noStrike" noProof="0">
                          <a:solidFill>
                            <a:srgbClr val="000000"/>
                          </a:solidFill>
                          <a:effectLst/>
                          <a:latin typeface="+mn-lt"/>
                        </a:rPr>
                        <a:t>Oportunidad esta semana</a:t>
                      </a:r>
                    </a:p>
                  </a:txBody>
                  <a:tcPr marL="7144" marR="7144"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b"/>
                      <a:r>
                        <a:rPr lang="es-GT" sz="1800" b="1" i="0" u="none" strike="noStrike" noProof="0">
                          <a:solidFill>
                            <a:srgbClr val="000000"/>
                          </a:solidFill>
                          <a:effectLst/>
                          <a:latin typeface="+mn-lt"/>
                        </a:rPr>
                        <a:t>% en tiempo a la fecha (TAF)</a:t>
                      </a:r>
                    </a:p>
                  </a:txBody>
                  <a:tcPr marL="7144" marR="7144"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544327829"/>
                  </a:ext>
                </a:extLst>
              </a:tr>
              <a:tr h="190024">
                <a:tc>
                  <a:txBody>
                    <a:bodyPr/>
                    <a:lstStyle/>
                    <a:p>
                      <a:pPr algn="ctr" fontAlgn="b"/>
                      <a:r>
                        <a:rPr lang="es-GT" sz="1800" b="0" i="0" u="none" strike="noStrike" noProof="0">
                          <a:solidFill>
                            <a:srgbClr val="000000"/>
                          </a:solidFill>
                          <a:effectLst/>
                          <a:latin typeface="+mn-lt"/>
                        </a:rPr>
                        <a:t>A</a:t>
                      </a:r>
                    </a:p>
                  </a:txBody>
                  <a:tcPr marL="7144" marR="7144"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GT" sz="1800" b="0" i="0" u="none" strike="noStrike" noProof="0">
                          <a:solidFill>
                            <a:srgbClr val="000000"/>
                          </a:solidFill>
                          <a:effectLst/>
                          <a:latin typeface="+mn-lt"/>
                        </a:rPr>
                        <a:t>NR</a:t>
                      </a:r>
                    </a:p>
                  </a:txBody>
                  <a:tcPr marL="7144" marR="7144"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fontAlgn="b"/>
                      <a:r>
                        <a:rPr lang="es-GT" sz="1800" b="0" i="0" u="none" strike="noStrike" noProof="0">
                          <a:solidFill>
                            <a:srgbClr val="000000"/>
                          </a:solidFill>
                          <a:effectLst/>
                          <a:latin typeface="+mn-lt"/>
                        </a:rPr>
                        <a:t>18%</a:t>
                      </a:r>
                    </a:p>
                  </a:txBody>
                  <a:tcPr marL="7144" marR="7144"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4191143277"/>
                  </a:ext>
                </a:extLst>
              </a:tr>
              <a:tr h="190024">
                <a:tc>
                  <a:txBody>
                    <a:bodyPr/>
                    <a:lstStyle/>
                    <a:p>
                      <a:pPr algn="ctr" fontAlgn="b"/>
                      <a:r>
                        <a:rPr lang="es-GT" sz="1800" b="0" i="0" u="none" strike="noStrike" noProof="0">
                          <a:solidFill>
                            <a:srgbClr val="000000"/>
                          </a:solidFill>
                          <a:effectLst/>
                          <a:latin typeface="+mn-lt"/>
                        </a:rPr>
                        <a:t>B</a:t>
                      </a:r>
                    </a:p>
                  </a:txBody>
                  <a:tcPr marL="7144" marR="7144"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GT" sz="1800" b="0" i="0" u="none" strike="noStrike" noProof="0">
                          <a:solidFill>
                            <a:srgbClr val="000000"/>
                          </a:solidFill>
                          <a:effectLst/>
                          <a:latin typeface="+mn-lt"/>
                        </a:rPr>
                        <a:t>T</a:t>
                      </a:r>
                    </a:p>
                  </a:txBody>
                  <a:tcPr marL="7144" marR="7144"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b"/>
                      <a:r>
                        <a:rPr lang="es-GT" sz="1800" b="0" i="0" u="none" strike="noStrike" noProof="0">
                          <a:solidFill>
                            <a:srgbClr val="000000"/>
                          </a:solidFill>
                          <a:effectLst/>
                          <a:latin typeface="+mn-lt"/>
                        </a:rPr>
                        <a:t>30%</a:t>
                      </a:r>
                    </a:p>
                  </a:txBody>
                  <a:tcPr marL="7144" marR="7144"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2696368399"/>
                  </a:ext>
                </a:extLst>
              </a:tr>
              <a:tr h="190024">
                <a:tc>
                  <a:txBody>
                    <a:bodyPr/>
                    <a:lstStyle/>
                    <a:p>
                      <a:pPr algn="ctr" fontAlgn="b"/>
                      <a:r>
                        <a:rPr lang="es-GT" sz="1800" b="0" i="0" u="none" strike="noStrike" noProof="0">
                          <a:solidFill>
                            <a:srgbClr val="000000"/>
                          </a:solidFill>
                          <a:effectLst/>
                          <a:latin typeface="+mn-lt"/>
                        </a:rPr>
                        <a:t>C</a:t>
                      </a:r>
                    </a:p>
                  </a:txBody>
                  <a:tcPr marL="7144" marR="7144"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GT" sz="1800" b="0" i="0" u="none" strike="noStrike" noProof="0">
                          <a:solidFill>
                            <a:srgbClr val="000000"/>
                          </a:solidFill>
                          <a:effectLst/>
                          <a:latin typeface="+mn-lt"/>
                        </a:rPr>
                        <a:t>AT</a:t>
                      </a:r>
                    </a:p>
                  </a:txBody>
                  <a:tcPr marL="7144" marR="7144"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fontAlgn="b"/>
                      <a:r>
                        <a:rPr lang="es-GT" sz="1800" b="0" i="0" u="none" strike="noStrike" noProof="0">
                          <a:solidFill>
                            <a:srgbClr val="000000"/>
                          </a:solidFill>
                          <a:effectLst/>
                          <a:latin typeface="+mn-lt"/>
                        </a:rPr>
                        <a:t>78%</a:t>
                      </a:r>
                    </a:p>
                  </a:txBody>
                  <a:tcPr marL="7144" marR="7144"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3704834715"/>
                  </a:ext>
                </a:extLst>
              </a:tr>
              <a:tr h="190024">
                <a:tc>
                  <a:txBody>
                    <a:bodyPr/>
                    <a:lstStyle/>
                    <a:p>
                      <a:pPr algn="ctr" fontAlgn="b"/>
                      <a:r>
                        <a:rPr lang="es-GT" sz="1800" b="0" i="0" u="none" strike="noStrike" noProof="0">
                          <a:solidFill>
                            <a:srgbClr val="000000"/>
                          </a:solidFill>
                          <a:effectLst/>
                          <a:latin typeface="+mn-lt"/>
                        </a:rPr>
                        <a:t>D</a:t>
                      </a:r>
                    </a:p>
                  </a:txBody>
                  <a:tcPr marL="7144" marR="7144"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GT" sz="1800" b="0" i="0" u="none" strike="noStrike" noProof="0">
                          <a:solidFill>
                            <a:srgbClr val="000000"/>
                          </a:solidFill>
                          <a:effectLst/>
                          <a:latin typeface="+mn-lt"/>
                        </a:rPr>
                        <a:t>AT</a:t>
                      </a:r>
                    </a:p>
                  </a:txBody>
                  <a:tcPr marL="7144" marR="7144"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fontAlgn="b"/>
                      <a:r>
                        <a:rPr lang="es-GT" sz="1800" b="0" i="0" u="none" strike="noStrike" noProof="0">
                          <a:solidFill>
                            <a:srgbClr val="000000"/>
                          </a:solidFill>
                          <a:effectLst/>
                          <a:latin typeface="+mn-lt"/>
                        </a:rPr>
                        <a:t>98%</a:t>
                      </a:r>
                    </a:p>
                  </a:txBody>
                  <a:tcPr marL="7144" marR="7144"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extLst>
                  <a:ext uri="{0D108BD9-81ED-4DB2-BD59-A6C34878D82A}">
                    <a16:rowId xmlns:a16="http://schemas.microsoft.com/office/drawing/2014/main" val="1126208899"/>
                  </a:ext>
                </a:extLst>
              </a:tr>
              <a:tr h="190024">
                <a:tc>
                  <a:txBody>
                    <a:bodyPr/>
                    <a:lstStyle/>
                    <a:p>
                      <a:pPr algn="ctr" fontAlgn="b"/>
                      <a:r>
                        <a:rPr lang="es-GT" sz="1800" b="0" i="0" u="none" strike="noStrike" noProof="0">
                          <a:solidFill>
                            <a:srgbClr val="000000"/>
                          </a:solidFill>
                          <a:effectLst/>
                          <a:latin typeface="+mn-lt"/>
                        </a:rPr>
                        <a:t>E</a:t>
                      </a:r>
                    </a:p>
                  </a:txBody>
                  <a:tcPr marL="7144" marR="7144"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GT" sz="1800" b="0" i="0" u="none" strike="noStrike" noProof="0">
                          <a:solidFill>
                            <a:srgbClr val="000000"/>
                          </a:solidFill>
                          <a:effectLst/>
                          <a:latin typeface="+mn-lt"/>
                        </a:rPr>
                        <a:t>NR</a:t>
                      </a:r>
                    </a:p>
                  </a:txBody>
                  <a:tcPr marL="7144" marR="7144"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fontAlgn="b"/>
                      <a:r>
                        <a:rPr lang="es-GT" sz="1800" b="0" i="0" u="none" strike="noStrike" noProof="0">
                          <a:solidFill>
                            <a:srgbClr val="000000"/>
                          </a:solidFill>
                          <a:effectLst/>
                          <a:latin typeface="+mn-lt"/>
                        </a:rPr>
                        <a:t>42%</a:t>
                      </a:r>
                    </a:p>
                  </a:txBody>
                  <a:tcPr marL="7144" marR="7144"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354443101"/>
                  </a:ext>
                </a:extLst>
              </a:tr>
              <a:tr h="190024">
                <a:tc>
                  <a:txBody>
                    <a:bodyPr/>
                    <a:lstStyle/>
                    <a:p>
                      <a:pPr algn="ctr" fontAlgn="b"/>
                      <a:r>
                        <a:rPr lang="es-GT" sz="1800" b="0" i="0" u="none" strike="noStrike" noProof="0">
                          <a:solidFill>
                            <a:srgbClr val="000000"/>
                          </a:solidFill>
                          <a:effectLst/>
                          <a:latin typeface="+mn-lt"/>
                        </a:rPr>
                        <a:t>F</a:t>
                      </a:r>
                    </a:p>
                  </a:txBody>
                  <a:tcPr marL="7144" marR="7144"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GT" sz="1800" b="0" i="0" u="none" strike="noStrike" noProof="0">
                          <a:solidFill>
                            <a:srgbClr val="000000"/>
                          </a:solidFill>
                          <a:effectLst/>
                          <a:latin typeface="+mn-lt"/>
                        </a:rPr>
                        <a:t>AT</a:t>
                      </a:r>
                    </a:p>
                  </a:txBody>
                  <a:tcPr marL="7144" marR="7144"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fontAlgn="b"/>
                      <a:r>
                        <a:rPr lang="es-GT" sz="1800" b="0" i="0" u="none" strike="noStrike" noProof="0">
                          <a:solidFill>
                            <a:srgbClr val="000000"/>
                          </a:solidFill>
                          <a:effectLst/>
                          <a:latin typeface="+mn-lt"/>
                        </a:rPr>
                        <a:t>90%</a:t>
                      </a:r>
                    </a:p>
                  </a:txBody>
                  <a:tcPr marL="7144" marR="7144"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extLst>
                  <a:ext uri="{0D108BD9-81ED-4DB2-BD59-A6C34878D82A}">
                    <a16:rowId xmlns:a16="http://schemas.microsoft.com/office/drawing/2014/main" val="1690369372"/>
                  </a:ext>
                </a:extLst>
              </a:tr>
              <a:tr h="190024">
                <a:tc>
                  <a:txBody>
                    <a:bodyPr/>
                    <a:lstStyle/>
                    <a:p>
                      <a:pPr algn="ctr" fontAlgn="b"/>
                      <a:r>
                        <a:rPr lang="es-GT" sz="1800" b="0" i="0" u="none" strike="noStrike" noProof="0">
                          <a:solidFill>
                            <a:srgbClr val="000000"/>
                          </a:solidFill>
                          <a:effectLst/>
                          <a:latin typeface="+mn-lt"/>
                        </a:rPr>
                        <a:t>G</a:t>
                      </a:r>
                    </a:p>
                  </a:txBody>
                  <a:tcPr marL="7144" marR="7144"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GT" sz="1800" b="0" i="0" u="none" strike="noStrike" noProof="0">
                          <a:solidFill>
                            <a:srgbClr val="000000"/>
                          </a:solidFill>
                          <a:effectLst/>
                          <a:latin typeface="+mn-lt"/>
                        </a:rPr>
                        <a:t>T</a:t>
                      </a:r>
                    </a:p>
                  </a:txBody>
                  <a:tcPr marL="7144" marR="7144"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b"/>
                      <a:r>
                        <a:rPr lang="es-GT" sz="1800" b="0" i="0" u="none" strike="noStrike" noProof="0">
                          <a:solidFill>
                            <a:srgbClr val="000000"/>
                          </a:solidFill>
                          <a:effectLst/>
                          <a:latin typeface="+mn-lt"/>
                        </a:rPr>
                        <a:t>12%</a:t>
                      </a:r>
                    </a:p>
                  </a:txBody>
                  <a:tcPr marL="7144" marR="7144"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2043655598"/>
                  </a:ext>
                </a:extLst>
              </a:tr>
              <a:tr h="190024">
                <a:tc>
                  <a:txBody>
                    <a:bodyPr/>
                    <a:lstStyle/>
                    <a:p>
                      <a:pPr algn="ctr" fontAlgn="b"/>
                      <a:r>
                        <a:rPr lang="es-GT" sz="1800" b="0" i="0" u="none" strike="noStrike" noProof="0">
                          <a:solidFill>
                            <a:srgbClr val="000000"/>
                          </a:solidFill>
                          <a:effectLst/>
                          <a:latin typeface="+mn-lt"/>
                        </a:rPr>
                        <a:t>H</a:t>
                      </a:r>
                    </a:p>
                  </a:txBody>
                  <a:tcPr marL="7144" marR="7144"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GT" sz="1800" b="0" i="0" u="none" strike="noStrike" noProof="0">
                          <a:solidFill>
                            <a:srgbClr val="000000"/>
                          </a:solidFill>
                          <a:effectLst/>
                          <a:latin typeface="+mn-lt"/>
                        </a:rPr>
                        <a:t>AT</a:t>
                      </a:r>
                    </a:p>
                  </a:txBody>
                  <a:tcPr marL="7144" marR="7144"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fontAlgn="b"/>
                      <a:r>
                        <a:rPr lang="es-GT" sz="1800" b="0" i="0" u="none" strike="noStrike" noProof="0">
                          <a:solidFill>
                            <a:srgbClr val="000000"/>
                          </a:solidFill>
                          <a:effectLst/>
                          <a:latin typeface="+mn-lt"/>
                        </a:rPr>
                        <a:t>46%</a:t>
                      </a:r>
                    </a:p>
                  </a:txBody>
                  <a:tcPr marL="7144" marR="7144"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411859227"/>
                  </a:ext>
                </a:extLst>
              </a:tr>
              <a:tr h="190024">
                <a:tc>
                  <a:txBody>
                    <a:bodyPr/>
                    <a:lstStyle/>
                    <a:p>
                      <a:pPr algn="ctr" fontAlgn="b"/>
                      <a:r>
                        <a:rPr lang="es-GT" sz="1800" b="0" i="0" u="none" strike="noStrike" noProof="0">
                          <a:solidFill>
                            <a:srgbClr val="000000"/>
                          </a:solidFill>
                          <a:effectLst/>
                          <a:latin typeface="+mn-lt"/>
                        </a:rPr>
                        <a:t>I</a:t>
                      </a:r>
                    </a:p>
                  </a:txBody>
                  <a:tcPr marL="7144" marR="7144"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GT" sz="1800" b="0" i="0" u="none" strike="noStrike" noProof="0">
                          <a:solidFill>
                            <a:srgbClr val="000000"/>
                          </a:solidFill>
                          <a:effectLst/>
                          <a:latin typeface="+mn-lt"/>
                        </a:rPr>
                        <a:t>AT</a:t>
                      </a:r>
                    </a:p>
                  </a:txBody>
                  <a:tcPr marL="7144" marR="7144"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fontAlgn="b"/>
                      <a:r>
                        <a:rPr lang="es-GT" sz="1800" b="0" i="0" u="none" strike="noStrike" noProof="0">
                          <a:solidFill>
                            <a:srgbClr val="000000"/>
                          </a:solidFill>
                          <a:effectLst/>
                          <a:latin typeface="+mn-lt"/>
                        </a:rPr>
                        <a:t>66%</a:t>
                      </a:r>
                    </a:p>
                  </a:txBody>
                  <a:tcPr marL="7144" marR="7144"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2158869614"/>
                  </a:ext>
                </a:extLst>
              </a:tr>
              <a:tr h="190024">
                <a:tc>
                  <a:txBody>
                    <a:bodyPr/>
                    <a:lstStyle/>
                    <a:p>
                      <a:pPr algn="ctr" fontAlgn="b"/>
                      <a:r>
                        <a:rPr lang="es-GT" sz="1800" b="0" i="0" u="none" strike="noStrike" noProof="0">
                          <a:solidFill>
                            <a:srgbClr val="000000"/>
                          </a:solidFill>
                          <a:effectLst/>
                          <a:latin typeface="+mn-lt"/>
                        </a:rPr>
                        <a:t>J</a:t>
                      </a:r>
                    </a:p>
                  </a:txBody>
                  <a:tcPr marL="7144" marR="7144"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GT" sz="1800" b="0" i="0" u="none" strike="noStrike" noProof="0">
                          <a:solidFill>
                            <a:srgbClr val="000000"/>
                          </a:solidFill>
                          <a:effectLst/>
                          <a:latin typeface="+mn-lt"/>
                        </a:rPr>
                        <a:t>T</a:t>
                      </a:r>
                    </a:p>
                  </a:txBody>
                  <a:tcPr marL="7144" marR="7144"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b"/>
                      <a:r>
                        <a:rPr lang="es-GT" sz="1800" b="0" i="0" u="none" strike="noStrike" noProof="0">
                          <a:solidFill>
                            <a:srgbClr val="000000"/>
                          </a:solidFill>
                          <a:effectLst/>
                          <a:latin typeface="+mn-lt"/>
                        </a:rPr>
                        <a:t>24%</a:t>
                      </a:r>
                    </a:p>
                  </a:txBody>
                  <a:tcPr marL="7144" marR="7144"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2120239750"/>
                  </a:ext>
                </a:extLst>
              </a:tr>
            </a:tbl>
          </a:graphicData>
        </a:graphic>
      </p:graphicFrame>
      <p:graphicFrame>
        <p:nvGraphicFramePr>
          <p:cNvPr id="9" name="Table 8">
            <a:extLst>
              <a:ext uri="{FF2B5EF4-FFF2-40B4-BE49-F238E27FC236}">
                <a16:creationId xmlns:a16="http://schemas.microsoft.com/office/drawing/2014/main" id="{19BF76E2-01AE-4945-924D-581151006E04}"/>
              </a:ext>
            </a:extLst>
          </p:cNvPr>
          <p:cNvGraphicFramePr>
            <a:graphicFrameLocks noGrp="1"/>
          </p:cNvGraphicFramePr>
          <p:nvPr>
            <p:extLst>
              <p:ext uri="{D42A27DB-BD31-4B8C-83A1-F6EECF244321}">
                <p14:modId xmlns:p14="http://schemas.microsoft.com/office/powerpoint/2010/main" val="3389844789"/>
              </p:ext>
            </p:extLst>
          </p:nvPr>
        </p:nvGraphicFramePr>
        <p:xfrm>
          <a:off x="2375529" y="4829872"/>
          <a:ext cx="7746099" cy="1429603"/>
        </p:xfrm>
        <a:graphic>
          <a:graphicData uri="http://schemas.openxmlformats.org/drawingml/2006/table">
            <a:tbl>
              <a:tblPr/>
              <a:tblGrid>
                <a:gridCol w="1250173">
                  <a:extLst>
                    <a:ext uri="{9D8B030D-6E8A-4147-A177-3AD203B41FA5}">
                      <a16:colId xmlns:a16="http://schemas.microsoft.com/office/drawing/2014/main" val="1463321632"/>
                    </a:ext>
                  </a:extLst>
                </a:gridCol>
                <a:gridCol w="944387">
                  <a:extLst>
                    <a:ext uri="{9D8B030D-6E8A-4147-A177-3AD203B41FA5}">
                      <a16:colId xmlns:a16="http://schemas.microsoft.com/office/drawing/2014/main" val="2008515139"/>
                    </a:ext>
                  </a:extLst>
                </a:gridCol>
                <a:gridCol w="1097280">
                  <a:extLst>
                    <a:ext uri="{9D8B030D-6E8A-4147-A177-3AD203B41FA5}">
                      <a16:colId xmlns:a16="http://schemas.microsoft.com/office/drawing/2014/main" val="2121557626"/>
                    </a:ext>
                  </a:extLst>
                </a:gridCol>
                <a:gridCol w="1097280">
                  <a:extLst>
                    <a:ext uri="{9D8B030D-6E8A-4147-A177-3AD203B41FA5}">
                      <a16:colId xmlns:a16="http://schemas.microsoft.com/office/drawing/2014/main" val="1929680089"/>
                    </a:ext>
                  </a:extLst>
                </a:gridCol>
                <a:gridCol w="1035487">
                  <a:extLst>
                    <a:ext uri="{9D8B030D-6E8A-4147-A177-3AD203B41FA5}">
                      <a16:colId xmlns:a16="http://schemas.microsoft.com/office/drawing/2014/main" val="1946825788"/>
                    </a:ext>
                  </a:extLst>
                </a:gridCol>
                <a:gridCol w="1252606">
                  <a:extLst>
                    <a:ext uri="{9D8B030D-6E8A-4147-A177-3AD203B41FA5}">
                      <a16:colId xmlns:a16="http://schemas.microsoft.com/office/drawing/2014/main" val="2233911663"/>
                    </a:ext>
                  </a:extLst>
                </a:gridCol>
                <a:gridCol w="1068886">
                  <a:extLst>
                    <a:ext uri="{9D8B030D-6E8A-4147-A177-3AD203B41FA5}">
                      <a16:colId xmlns:a16="http://schemas.microsoft.com/office/drawing/2014/main" val="3835177258"/>
                    </a:ext>
                  </a:extLst>
                </a:gridCol>
              </a:tblGrid>
              <a:tr h="361995">
                <a:tc>
                  <a:txBody>
                    <a:bodyPr/>
                    <a:lstStyle/>
                    <a:p>
                      <a:pPr algn="l" fontAlgn="b"/>
                      <a:endParaRPr lang="es-GT" sz="1800" b="1" i="0" u="none" strike="noStrike" noProof="0">
                        <a:solidFill>
                          <a:srgbClr val="000000"/>
                        </a:solidFill>
                        <a:effectLst/>
                        <a:latin typeface="+mn-lt"/>
                      </a:endParaRPr>
                    </a:p>
                  </a:txBody>
                  <a:tcPr marL="7144" marR="7144"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gridSpan="3">
                  <a:txBody>
                    <a:bodyPr/>
                    <a:lstStyle/>
                    <a:p>
                      <a:pPr algn="ctr" fontAlgn="b"/>
                      <a:r>
                        <a:rPr lang="es-GT" sz="1800" b="1" i="0" u="none" strike="noStrike" noProof="0">
                          <a:solidFill>
                            <a:srgbClr val="000000"/>
                          </a:solidFill>
                          <a:effectLst/>
                          <a:latin typeface="+mn-lt"/>
                        </a:rPr>
                        <a:t>Oportunidad esta semana</a:t>
                      </a:r>
                    </a:p>
                  </a:txBody>
                  <a:tcPr marL="7144" marR="7144"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lang="en-US"/>
                    </a:p>
                  </a:txBody>
                  <a:tcPr/>
                </a:tc>
                <a:tc hMerge="1">
                  <a:txBody>
                    <a:bodyPr/>
                    <a:lstStyle/>
                    <a:p>
                      <a:endParaRPr lang="en-US"/>
                    </a:p>
                  </a:txBody>
                  <a:tcPr/>
                </a:tc>
                <a:tc gridSpan="3">
                  <a:txBody>
                    <a:bodyPr/>
                    <a:lstStyle/>
                    <a:p>
                      <a:pPr algn="ctr" fontAlgn="b"/>
                      <a:r>
                        <a:rPr lang="es-GT" sz="1800" b="1" i="0" u="none" strike="noStrike" noProof="0">
                          <a:solidFill>
                            <a:srgbClr val="000000"/>
                          </a:solidFill>
                          <a:effectLst/>
                          <a:latin typeface="+mn-lt"/>
                        </a:rPr>
                        <a:t>% a tiempo a la fecha</a:t>
                      </a:r>
                    </a:p>
                  </a:txBody>
                  <a:tcPr marL="7144" marR="7144"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17508041"/>
                  </a:ext>
                </a:extLst>
              </a:tr>
              <a:tr h="1067608">
                <a:tc>
                  <a:txBody>
                    <a:bodyPr/>
                    <a:lstStyle/>
                    <a:p>
                      <a:pPr algn="ctr" fontAlgn="b"/>
                      <a:r>
                        <a:rPr lang="es-GT" sz="1800" b="1" i="0" u="none" strike="noStrike" noProof="0">
                          <a:solidFill>
                            <a:srgbClr val="000000"/>
                          </a:solidFill>
                          <a:effectLst/>
                          <a:latin typeface="+mn-lt"/>
                        </a:rPr>
                        <a:t>Unidad</a:t>
                      </a:r>
                    </a:p>
                  </a:txBody>
                  <a:tcPr marL="7144" marR="7144"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GT" sz="1800" b="1" i="0" u="none" strike="noStrike" noProof="0">
                          <a:solidFill>
                            <a:srgbClr val="000000"/>
                          </a:solidFill>
                          <a:effectLst/>
                          <a:latin typeface="+mn-lt"/>
                        </a:rPr>
                        <a:t>NR = </a:t>
                      </a:r>
                    </a:p>
                    <a:p>
                      <a:pPr algn="ctr" fontAlgn="b"/>
                      <a:r>
                        <a:rPr lang="es-GT" sz="1800" b="1" i="0" u="none" strike="noStrike" noProof="0">
                          <a:solidFill>
                            <a:srgbClr val="000000"/>
                          </a:solidFill>
                          <a:effectLst/>
                          <a:latin typeface="+mn-lt"/>
                        </a:rPr>
                        <a:t>no reporte</a:t>
                      </a:r>
                    </a:p>
                  </a:txBody>
                  <a:tcPr marL="7144" marR="7144"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fontAlgn="b"/>
                      <a:r>
                        <a:rPr lang="es-GT" sz="1800" b="1" i="0" u="none" strike="noStrike" noProof="0">
                          <a:solidFill>
                            <a:srgbClr val="000000"/>
                          </a:solidFill>
                          <a:effectLst/>
                          <a:latin typeface="+mn-lt"/>
                        </a:rPr>
                        <a:t>T = Tarde</a:t>
                      </a:r>
                    </a:p>
                  </a:txBody>
                  <a:tcPr marL="7144" marR="7144"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b"/>
                      <a:r>
                        <a:rPr lang="es-GT" sz="1800" b="1" i="0" u="none" strike="noStrike" noProof="0">
                          <a:solidFill>
                            <a:srgbClr val="000000"/>
                          </a:solidFill>
                          <a:effectLst/>
                          <a:latin typeface="+mn-lt"/>
                        </a:rPr>
                        <a:t>AT = </a:t>
                      </a:r>
                    </a:p>
                    <a:p>
                      <a:pPr algn="ctr" fontAlgn="b"/>
                      <a:r>
                        <a:rPr lang="es-GT" sz="1800" b="1" i="0" u="none" strike="noStrike" noProof="0">
                          <a:solidFill>
                            <a:srgbClr val="000000"/>
                          </a:solidFill>
                          <a:effectLst/>
                          <a:latin typeface="+mn-lt"/>
                        </a:rPr>
                        <a:t>A tiempo</a:t>
                      </a:r>
                    </a:p>
                  </a:txBody>
                  <a:tcPr marL="7144" marR="7144"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fontAlgn="b"/>
                      <a:r>
                        <a:rPr lang="es-GT" sz="1800" b="1" i="0" u="none" strike="noStrike" noProof="0">
                          <a:solidFill>
                            <a:srgbClr val="000000"/>
                          </a:solidFill>
                          <a:effectLst/>
                          <a:latin typeface="+mn-lt"/>
                        </a:rPr>
                        <a:t>&lt;50%</a:t>
                      </a:r>
                      <a:br>
                        <a:rPr lang="es-GT" sz="1800" b="1" i="0" u="none" strike="noStrike" noProof="0">
                          <a:solidFill>
                            <a:srgbClr val="000000"/>
                          </a:solidFill>
                          <a:effectLst/>
                          <a:latin typeface="+mn-lt"/>
                        </a:rPr>
                      </a:br>
                      <a:r>
                        <a:rPr lang="es-GT" sz="1800" b="1" i="0" u="none" strike="noStrike" noProof="0">
                          <a:solidFill>
                            <a:srgbClr val="000000"/>
                          </a:solidFill>
                          <a:effectLst/>
                          <a:latin typeface="+mn-lt"/>
                        </a:rPr>
                        <a:t>A tiempo</a:t>
                      </a:r>
                    </a:p>
                  </a:txBody>
                  <a:tcPr marL="7144" marR="7144"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fontAlgn="b"/>
                      <a:r>
                        <a:rPr lang="es-GT" sz="1800" b="1" i="0" u="sng" strike="noStrike" noProof="0">
                          <a:solidFill>
                            <a:srgbClr val="000000"/>
                          </a:solidFill>
                          <a:effectLst/>
                          <a:latin typeface="+mn-lt"/>
                        </a:rPr>
                        <a:t>≥50-79</a:t>
                      </a:r>
                      <a:r>
                        <a:rPr lang="es-GT" sz="1800" b="1" i="0" u="none" strike="noStrike" noProof="0">
                          <a:solidFill>
                            <a:srgbClr val="000000"/>
                          </a:solidFill>
                          <a:effectLst/>
                          <a:latin typeface="+mn-lt"/>
                        </a:rPr>
                        <a:t>.9%</a:t>
                      </a:r>
                      <a:br>
                        <a:rPr lang="es-GT" sz="1800" b="1" i="0" u="none" strike="noStrike" noProof="0">
                          <a:solidFill>
                            <a:srgbClr val="000000"/>
                          </a:solidFill>
                          <a:effectLst/>
                          <a:latin typeface="+mn-lt"/>
                        </a:rPr>
                      </a:br>
                      <a:r>
                        <a:rPr lang="es-GT" sz="1800" b="1" i="0" u="none" strike="noStrike" noProof="0">
                          <a:solidFill>
                            <a:srgbClr val="000000"/>
                          </a:solidFill>
                          <a:effectLst/>
                          <a:latin typeface="+mn-lt"/>
                        </a:rPr>
                        <a:t>A tiempo</a:t>
                      </a:r>
                      <a:endParaRPr lang="es-GT" sz="1800" b="1" i="0" u="sng" strike="noStrike" noProof="0">
                        <a:solidFill>
                          <a:srgbClr val="000000"/>
                        </a:solidFill>
                        <a:effectLst/>
                        <a:latin typeface="+mn-lt"/>
                      </a:endParaRPr>
                    </a:p>
                  </a:txBody>
                  <a:tcPr marL="7144" marR="7144"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b"/>
                      <a:r>
                        <a:rPr lang="es-GT" sz="1800" b="1" i="0" u="none" strike="noStrike" noProof="0">
                          <a:solidFill>
                            <a:srgbClr val="000000"/>
                          </a:solidFill>
                          <a:effectLst/>
                          <a:latin typeface="+mn-lt"/>
                        </a:rPr>
                        <a:t>&gt;80%</a:t>
                      </a:r>
                      <a:br>
                        <a:rPr lang="es-GT" sz="1800" b="1" i="0" u="none" strike="noStrike" noProof="0">
                          <a:solidFill>
                            <a:srgbClr val="000000"/>
                          </a:solidFill>
                          <a:effectLst/>
                          <a:latin typeface="+mn-lt"/>
                        </a:rPr>
                      </a:br>
                      <a:r>
                        <a:rPr lang="es-GT" sz="1800" b="1" i="0" u="none" strike="noStrike" noProof="0">
                          <a:solidFill>
                            <a:srgbClr val="000000"/>
                          </a:solidFill>
                          <a:effectLst/>
                          <a:latin typeface="+mn-lt"/>
                        </a:rPr>
                        <a:t>A tiempo</a:t>
                      </a:r>
                      <a:endParaRPr lang="es-GT" sz="1800" b="1" i="0" u="sng" strike="noStrike" noProof="0">
                        <a:solidFill>
                          <a:srgbClr val="000000"/>
                        </a:solidFill>
                        <a:effectLst/>
                        <a:latin typeface="+mn-lt"/>
                      </a:endParaRPr>
                    </a:p>
                  </a:txBody>
                  <a:tcPr marL="7144" marR="7144"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extLst>
                  <a:ext uri="{0D108BD9-81ED-4DB2-BD59-A6C34878D82A}">
                    <a16:rowId xmlns:a16="http://schemas.microsoft.com/office/drawing/2014/main" val="486695"/>
                  </a:ext>
                </a:extLst>
              </a:tr>
            </a:tbl>
          </a:graphicData>
        </a:graphic>
      </p:graphicFrame>
    </p:spTree>
    <p:extLst>
      <p:ext uri="{BB962C8B-B14F-4D97-AF65-F5344CB8AC3E}">
        <p14:creationId xmlns:p14="http://schemas.microsoft.com/office/powerpoint/2010/main" val="23263879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GT" sz="4400" noProof="0"/>
              <a:t>Ejemplo: </a:t>
            </a:r>
            <a:r>
              <a:rPr lang="es-GT" noProof="0"/>
              <a:t>v</a:t>
            </a:r>
            <a:r>
              <a:rPr lang="es-GT" sz="4400" noProof="0"/>
              <a:t>arias </a:t>
            </a:r>
            <a:r>
              <a:rPr lang="es-GT" noProof="0"/>
              <a:t>s</a:t>
            </a:r>
            <a:r>
              <a:rPr lang="es-GT" sz="4400" noProof="0"/>
              <a:t>emanas</a:t>
            </a:r>
          </a:p>
        </p:txBody>
      </p:sp>
      <p:graphicFrame>
        <p:nvGraphicFramePr>
          <p:cNvPr id="5" name="Content Placeholder 18">
            <a:extLst>
              <a:ext uri="{FF2B5EF4-FFF2-40B4-BE49-F238E27FC236}">
                <a16:creationId xmlns:a16="http://schemas.microsoft.com/office/drawing/2014/main" id="{E443D4F1-0011-2745-80CB-1F84975F4558}"/>
              </a:ext>
            </a:extLst>
          </p:cNvPr>
          <p:cNvGraphicFramePr>
            <a:graphicFrameLocks/>
          </p:cNvGraphicFramePr>
          <p:nvPr>
            <p:extLst>
              <p:ext uri="{D42A27DB-BD31-4B8C-83A1-F6EECF244321}">
                <p14:modId xmlns:p14="http://schemas.microsoft.com/office/powerpoint/2010/main" val="84865019"/>
              </p:ext>
            </p:extLst>
          </p:nvPr>
        </p:nvGraphicFramePr>
        <p:xfrm>
          <a:off x="606057" y="1329994"/>
          <a:ext cx="10747747" cy="4689406"/>
        </p:xfrm>
        <a:graphic>
          <a:graphicData uri="http://schemas.openxmlformats.org/drawingml/2006/table">
            <a:tbl>
              <a:tblPr/>
              <a:tblGrid>
                <a:gridCol w="1380445">
                  <a:extLst>
                    <a:ext uri="{9D8B030D-6E8A-4147-A177-3AD203B41FA5}">
                      <a16:colId xmlns:a16="http://schemas.microsoft.com/office/drawing/2014/main" val="20001"/>
                    </a:ext>
                  </a:extLst>
                </a:gridCol>
                <a:gridCol w="986032">
                  <a:extLst>
                    <a:ext uri="{9D8B030D-6E8A-4147-A177-3AD203B41FA5}">
                      <a16:colId xmlns:a16="http://schemas.microsoft.com/office/drawing/2014/main" val="20003"/>
                    </a:ext>
                  </a:extLst>
                </a:gridCol>
                <a:gridCol w="986032">
                  <a:extLst>
                    <a:ext uri="{9D8B030D-6E8A-4147-A177-3AD203B41FA5}">
                      <a16:colId xmlns:a16="http://schemas.microsoft.com/office/drawing/2014/main" val="20004"/>
                    </a:ext>
                  </a:extLst>
                </a:gridCol>
                <a:gridCol w="986032">
                  <a:extLst>
                    <a:ext uri="{9D8B030D-6E8A-4147-A177-3AD203B41FA5}">
                      <a16:colId xmlns:a16="http://schemas.microsoft.com/office/drawing/2014/main" val="20005"/>
                    </a:ext>
                  </a:extLst>
                </a:gridCol>
                <a:gridCol w="986032">
                  <a:extLst>
                    <a:ext uri="{9D8B030D-6E8A-4147-A177-3AD203B41FA5}">
                      <a16:colId xmlns:a16="http://schemas.microsoft.com/office/drawing/2014/main" val="20006"/>
                    </a:ext>
                  </a:extLst>
                </a:gridCol>
                <a:gridCol w="986032">
                  <a:extLst>
                    <a:ext uri="{9D8B030D-6E8A-4147-A177-3AD203B41FA5}">
                      <a16:colId xmlns:a16="http://schemas.microsoft.com/office/drawing/2014/main" val="20007"/>
                    </a:ext>
                  </a:extLst>
                </a:gridCol>
                <a:gridCol w="986032">
                  <a:extLst>
                    <a:ext uri="{9D8B030D-6E8A-4147-A177-3AD203B41FA5}">
                      <a16:colId xmlns:a16="http://schemas.microsoft.com/office/drawing/2014/main" val="20008"/>
                    </a:ext>
                  </a:extLst>
                </a:gridCol>
                <a:gridCol w="986032">
                  <a:extLst>
                    <a:ext uri="{9D8B030D-6E8A-4147-A177-3AD203B41FA5}">
                      <a16:colId xmlns:a16="http://schemas.microsoft.com/office/drawing/2014/main" val="20009"/>
                    </a:ext>
                  </a:extLst>
                </a:gridCol>
                <a:gridCol w="986032">
                  <a:extLst>
                    <a:ext uri="{9D8B030D-6E8A-4147-A177-3AD203B41FA5}">
                      <a16:colId xmlns:a16="http://schemas.microsoft.com/office/drawing/2014/main" val="2253102496"/>
                    </a:ext>
                  </a:extLst>
                </a:gridCol>
                <a:gridCol w="1479046">
                  <a:extLst>
                    <a:ext uri="{9D8B030D-6E8A-4147-A177-3AD203B41FA5}">
                      <a16:colId xmlns:a16="http://schemas.microsoft.com/office/drawing/2014/main" val="20010"/>
                    </a:ext>
                  </a:extLst>
                </a:gridCol>
              </a:tblGrid>
              <a:tr h="524984">
                <a:tc gridSpan="10">
                  <a:txBody>
                    <a:bodyPr/>
                    <a:lstStyle/>
                    <a:p>
                      <a:pPr algn="ctr" fontAlgn="b"/>
                      <a:r>
                        <a:rPr lang="es-GT" sz="2000" b="1" i="0" u="none" strike="noStrike" baseline="0" noProof="0">
                          <a:solidFill>
                            <a:schemeClr val="tx1"/>
                          </a:solidFill>
                          <a:effectLst/>
                          <a:latin typeface="Arial" panose="020B0604020202020204" pitchFamily="34" charset="0"/>
                        </a:rPr>
                        <a:t>Reportes a tiempo por Unidad (n=10) por Semana, hasta la Semana 50</a:t>
                      </a:r>
                      <a:endParaRPr lang="es-GT" sz="2000" b="1" i="0" u="none" strike="noStrike" noProof="0">
                        <a:solidFill>
                          <a:schemeClr val="tx1"/>
                        </a:solidFill>
                        <a:effectLst/>
                        <a:latin typeface="Arial" panose="020B0604020202020204" pitchFamily="34" charset="0"/>
                      </a:endParaRPr>
                    </a:p>
                  </a:txBody>
                  <a:tcPr marL="5697" marR="5697" marT="4397"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78977">
                <a:tc>
                  <a:txBody>
                    <a:bodyPr/>
                    <a:lstStyle/>
                    <a:p>
                      <a:pPr marL="0" indent="0" algn="ctr" fontAlgn="b"/>
                      <a:r>
                        <a:rPr lang="es-GT" sz="1800" b="1" i="0" u="none" strike="noStrike" noProof="0">
                          <a:solidFill>
                            <a:schemeClr val="tx1"/>
                          </a:solidFill>
                          <a:effectLst/>
                          <a:latin typeface="Arial" panose="020B0604020202020204" pitchFamily="34" charset="0"/>
                        </a:rPr>
                        <a:t>Unidad</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b"/>
                      <a:r>
                        <a:rPr lang="es-GT" sz="1800" b="1" i="0" u="none" strike="noStrike" noProof="0">
                          <a:solidFill>
                            <a:schemeClr val="tx1"/>
                          </a:solidFill>
                          <a:effectLst/>
                          <a:latin typeface="Arial" panose="020B0604020202020204" pitchFamily="34" charset="0"/>
                        </a:rPr>
                        <a:t>Sem 46</a:t>
                      </a:r>
                    </a:p>
                  </a:txBody>
                  <a:tcPr marL="45720" marR="45720" marT="9144" marB="91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b"/>
                      <a:r>
                        <a:rPr lang="es-GT" sz="1800" b="1" i="0" u="none" strike="noStrike" noProof="0">
                          <a:solidFill>
                            <a:schemeClr val="tx1"/>
                          </a:solidFill>
                          <a:effectLst/>
                          <a:latin typeface="Arial" panose="020B0604020202020204" pitchFamily="34" charset="0"/>
                        </a:rPr>
                        <a:t>Sem 47</a:t>
                      </a:r>
                    </a:p>
                  </a:txBody>
                  <a:tcPr marL="45720" marR="45720" marT="9144" marB="91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b"/>
                      <a:r>
                        <a:rPr lang="es-GT" sz="1800" b="1" i="0" u="none" strike="noStrike" noProof="0">
                          <a:solidFill>
                            <a:schemeClr val="tx1"/>
                          </a:solidFill>
                          <a:effectLst/>
                          <a:latin typeface="Arial" panose="020B0604020202020204" pitchFamily="34" charset="0"/>
                        </a:rPr>
                        <a:t>Sem 48</a:t>
                      </a:r>
                    </a:p>
                  </a:txBody>
                  <a:tcPr marL="45720" marR="45720" marT="9144" marB="91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b"/>
                      <a:r>
                        <a:rPr lang="es-GT" sz="1800" b="1" i="0" u="none" strike="noStrike" noProof="0">
                          <a:solidFill>
                            <a:schemeClr val="tx1"/>
                          </a:solidFill>
                          <a:effectLst/>
                          <a:latin typeface="Arial" panose="020B0604020202020204" pitchFamily="34" charset="0"/>
                        </a:rPr>
                        <a:t>Sem 49</a:t>
                      </a:r>
                    </a:p>
                  </a:txBody>
                  <a:tcPr marL="45720" marR="45720" marT="9144" marB="91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b"/>
                      <a:r>
                        <a:rPr lang="es-GT" sz="1800" b="1" i="0" u="none" strike="noStrike" noProof="0">
                          <a:solidFill>
                            <a:schemeClr val="tx1"/>
                          </a:solidFill>
                          <a:effectLst/>
                          <a:latin typeface="Arial" panose="020B0604020202020204" pitchFamily="34" charset="0"/>
                        </a:rPr>
                        <a:t>Sem 50</a:t>
                      </a:r>
                    </a:p>
                  </a:txBody>
                  <a:tcPr marL="45720" marR="45720" marT="9144" marB="91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b"/>
                      <a:r>
                        <a:rPr lang="es-GT" sz="1800" b="1" i="0" u="none" strike="noStrike" noProof="0">
                          <a:solidFill>
                            <a:schemeClr val="tx1"/>
                          </a:solidFill>
                          <a:effectLst/>
                          <a:latin typeface="Arial" panose="020B0604020202020204" pitchFamily="34" charset="0"/>
                        </a:rPr>
                        <a:t>Sem 51</a:t>
                      </a:r>
                    </a:p>
                  </a:txBody>
                  <a:tcPr marL="45720" marR="45720" marT="9144" marB="91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b"/>
                      <a:r>
                        <a:rPr lang="es-GT" sz="1800" b="1" i="0" u="none" strike="noStrike" noProof="0">
                          <a:solidFill>
                            <a:schemeClr val="tx1"/>
                          </a:solidFill>
                          <a:effectLst/>
                          <a:latin typeface="Arial" panose="020B0604020202020204" pitchFamily="34" charset="0"/>
                        </a:rPr>
                        <a:t> Sem 52</a:t>
                      </a:r>
                    </a:p>
                  </a:txBody>
                  <a:tcPr marL="45720" marR="45720" marT="9144" marB="91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b"/>
                      <a:endParaRPr lang="es-GT" sz="1800" b="1" i="0" u="none" strike="noStrike" noProof="0">
                        <a:solidFill>
                          <a:schemeClr val="tx1"/>
                        </a:solidFill>
                        <a:effectLst/>
                        <a:latin typeface="Arial" panose="020B0604020202020204" pitchFamily="34" charset="0"/>
                      </a:endParaRPr>
                    </a:p>
                  </a:txBody>
                  <a:tcPr marL="45720" marR="45720" marT="9144" marB="91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b"/>
                      <a:r>
                        <a:rPr lang="es-GT" sz="1800" b="1" i="0" u="none" strike="noStrike" noProof="0">
                          <a:solidFill>
                            <a:schemeClr val="tx1"/>
                          </a:solidFill>
                          <a:effectLst/>
                          <a:latin typeface="Arial" panose="020B0604020202020204" pitchFamily="34" charset="0"/>
                        </a:rPr>
                        <a:t>% Cum TAF</a:t>
                      </a:r>
                    </a:p>
                  </a:txBody>
                  <a:tcPr marL="45720" marR="45720" marT="9144" marB="91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0002"/>
                  </a:ext>
                </a:extLst>
              </a:tr>
              <a:tr h="304006">
                <a:tc>
                  <a:txBody>
                    <a:bodyPr/>
                    <a:lstStyle/>
                    <a:p>
                      <a:pPr algn="ctr" fontAlgn="b"/>
                      <a:r>
                        <a:rPr lang="es-GT" sz="1800" b="0" i="0" u="none" strike="noStrike" noProof="0">
                          <a:solidFill>
                            <a:schemeClr val="tx1"/>
                          </a:solidFill>
                          <a:effectLst/>
                          <a:latin typeface="Arial" panose="020B0604020202020204" pitchFamily="34" charset="0"/>
                        </a:rPr>
                        <a:t>A</a:t>
                      </a:r>
                    </a:p>
                  </a:txBody>
                  <a:tcPr marL="45720"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GT" sz="1800" b="0" i="0" u="none" strike="noStrike" noProof="0">
                          <a:solidFill>
                            <a:schemeClr val="tx1"/>
                          </a:solidFill>
                          <a:effectLst/>
                          <a:latin typeface="Arial" panose="020B0604020202020204" pitchFamily="34" charset="0"/>
                        </a:rPr>
                        <a:t>NR</a:t>
                      </a:r>
                    </a:p>
                  </a:txBody>
                  <a:tcPr marL="45720" marR="45720" marT="9144" marB="91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s-GT" sz="1800" b="0" i="0" u="none" strike="noStrike" kern="1200" cap="none" spc="0" normalizeH="0" baseline="0" noProof="0">
                          <a:ln>
                            <a:noFill/>
                          </a:ln>
                          <a:solidFill>
                            <a:prstClr val="black"/>
                          </a:solidFill>
                          <a:effectLst/>
                          <a:uLnTx/>
                          <a:uFillTx/>
                          <a:latin typeface="Arial" panose="020B0604020202020204" pitchFamily="34" charset="0"/>
                          <a:ea typeface="+mn-ea"/>
                          <a:cs typeface="+mn-cs"/>
                        </a:rPr>
                        <a:t>T</a:t>
                      </a:r>
                    </a:p>
                  </a:txBody>
                  <a:tcPr marL="45720" marR="45720" marT="9144" marB="91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b"/>
                      <a:r>
                        <a:rPr lang="es-GT" sz="1800" b="0" i="0" u="none" strike="noStrike" noProof="0">
                          <a:solidFill>
                            <a:schemeClr val="tx1"/>
                          </a:solidFill>
                          <a:effectLst/>
                          <a:latin typeface="Arial" panose="020B0604020202020204" pitchFamily="34" charset="0"/>
                        </a:rPr>
                        <a:t>AT</a:t>
                      </a:r>
                    </a:p>
                  </a:txBody>
                  <a:tcPr marL="45720" marR="45720" marT="9144" marB="91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fontAlgn="b"/>
                      <a:r>
                        <a:rPr lang="es-GT" sz="1800" b="0" i="0" u="none" strike="noStrike" noProof="0">
                          <a:solidFill>
                            <a:schemeClr val="tx1"/>
                          </a:solidFill>
                          <a:effectLst/>
                          <a:latin typeface="Arial" panose="020B0604020202020204" pitchFamily="34" charset="0"/>
                        </a:rPr>
                        <a:t>T</a:t>
                      </a:r>
                    </a:p>
                  </a:txBody>
                  <a:tcPr marL="45720" marR="45720" marT="9144" marB="91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b"/>
                      <a:r>
                        <a:rPr lang="es-GT" sz="1800" b="0" i="0" u="none" strike="noStrike" noProof="0">
                          <a:solidFill>
                            <a:schemeClr val="tx1"/>
                          </a:solidFill>
                          <a:effectLst/>
                          <a:latin typeface="Arial" panose="020B0604020202020204" pitchFamily="34" charset="0"/>
                        </a:rPr>
                        <a:t>NR</a:t>
                      </a:r>
                    </a:p>
                  </a:txBody>
                  <a:tcPr marL="45720" marR="45720" marT="9144" marB="91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fontAlgn="b"/>
                      <a:endParaRPr lang="es-GT" sz="1800" b="0" i="0" u="none" strike="noStrike" noProof="0">
                        <a:solidFill>
                          <a:schemeClr val="tx1"/>
                        </a:solidFill>
                        <a:effectLst/>
                        <a:latin typeface="Arial" panose="020B0604020202020204" pitchFamily="34" charset="0"/>
                      </a:endParaRPr>
                    </a:p>
                  </a:txBody>
                  <a:tcPr marL="45720" marR="45720" marT="9144" marB="91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endParaRPr lang="es-GT" sz="1800" b="0" i="0" u="none" strike="noStrike" noProof="0">
                        <a:solidFill>
                          <a:schemeClr val="tx1"/>
                        </a:solidFill>
                        <a:effectLst/>
                        <a:latin typeface="Arial" panose="020B0604020202020204" pitchFamily="34" charset="0"/>
                      </a:endParaRPr>
                    </a:p>
                  </a:txBody>
                  <a:tcPr marL="45720" marR="45720" marT="9144" marB="91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endParaRPr lang="es-GT" sz="1800" b="0" i="0" u="none" strike="noStrike" noProof="0">
                        <a:solidFill>
                          <a:schemeClr val="tx1"/>
                        </a:solidFill>
                        <a:effectLst/>
                        <a:latin typeface="Arial" panose="020B0604020202020204" pitchFamily="34" charset="0"/>
                      </a:endParaRPr>
                    </a:p>
                  </a:txBody>
                  <a:tcPr marL="45720" marR="45720" marT="9144" marB="91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GT" sz="1800" b="0" i="0" u="none" strike="noStrike" noProof="0">
                          <a:solidFill>
                            <a:schemeClr val="tx1"/>
                          </a:solidFill>
                          <a:effectLst/>
                          <a:latin typeface="Arial" panose="020B0604020202020204" pitchFamily="34" charset="0"/>
                        </a:rPr>
                        <a:t>18%</a:t>
                      </a:r>
                    </a:p>
                  </a:txBody>
                  <a:tcPr marL="45720" marR="45720" marT="9144" marB="91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10003"/>
                  </a:ext>
                </a:extLst>
              </a:tr>
              <a:tr h="304006">
                <a:tc>
                  <a:txBody>
                    <a:bodyPr/>
                    <a:lstStyle/>
                    <a:p>
                      <a:pPr algn="ctr" fontAlgn="b"/>
                      <a:r>
                        <a:rPr lang="es-GT" sz="1800" b="0" i="0" u="none" strike="noStrike" noProof="0">
                          <a:solidFill>
                            <a:schemeClr val="tx1"/>
                          </a:solidFill>
                          <a:effectLst/>
                          <a:latin typeface="Arial" panose="020B0604020202020204" pitchFamily="34" charset="0"/>
                        </a:rPr>
                        <a:t>B</a:t>
                      </a:r>
                    </a:p>
                  </a:txBody>
                  <a:tcPr marL="45720"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GT" sz="1800" b="0" i="0" u="none" strike="noStrike" noProof="0">
                          <a:solidFill>
                            <a:schemeClr val="tx1"/>
                          </a:solidFill>
                          <a:effectLst/>
                          <a:latin typeface="Arial" panose="020B0604020202020204" pitchFamily="34" charset="0"/>
                        </a:rPr>
                        <a:t>NR</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s-GT" sz="1800" b="0" i="0" u="none" strike="noStrike" kern="1200" cap="none" spc="0" normalizeH="0" baseline="0" noProof="0">
                          <a:ln>
                            <a:noFill/>
                          </a:ln>
                          <a:solidFill>
                            <a:prstClr val="black"/>
                          </a:solidFill>
                          <a:effectLst/>
                          <a:uLnTx/>
                          <a:uFillTx/>
                          <a:latin typeface="Arial" panose="020B0604020202020204" pitchFamily="34" charset="0"/>
                          <a:ea typeface="+mn-ea"/>
                          <a:cs typeface="+mn-cs"/>
                        </a:rPr>
                        <a:t>T</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b"/>
                      <a:r>
                        <a:rPr lang="es-GT" sz="1800" b="0" i="0" u="none" strike="noStrike" noProof="0">
                          <a:solidFill>
                            <a:schemeClr val="tx1"/>
                          </a:solidFill>
                          <a:effectLst/>
                          <a:latin typeface="Arial" panose="020B0604020202020204" pitchFamily="34" charset="0"/>
                        </a:rPr>
                        <a:t>T</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s-GT" sz="1800" b="0" i="0" u="none" strike="noStrike" kern="1200" cap="none" spc="0" normalizeH="0" baseline="0" noProof="0">
                          <a:ln>
                            <a:noFill/>
                          </a:ln>
                          <a:solidFill>
                            <a:prstClr val="black"/>
                          </a:solidFill>
                          <a:effectLst/>
                          <a:uLnTx/>
                          <a:uFillTx/>
                          <a:latin typeface="Arial" panose="020B0604020202020204" pitchFamily="34" charset="0"/>
                          <a:ea typeface="+mn-ea"/>
                          <a:cs typeface="+mn-cs"/>
                        </a:rPr>
                        <a:t>AT</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fontAlgn="b"/>
                      <a:r>
                        <a:rPr lang="es-GT" sz="1800" b="0" i="0" u="none" strike="noStrike" noProof="0">
                          <a:solidFill>
                            <a:schemeClr val="tx1"/>
                          </a:solidFill>
                          <a:effectLst/>
                          <a:latin typeface="Arial" panose="020B0604020202020204" pitchFamily="34" charset="0"/>
                        </a:rPr>
                        <a:t>L</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b"/>
                      <a:endParaRPr lang="es-GT" sz="1800" b="0" i="0" u="none" strike="noStrike" noProof="0">
                        <a:solidFill>
                          <a:schemeClr val="tx1"/>
                        </a:solidFill>
                        <a:effectLst/>
                        <a:latin typeface="Arial" panose="020B0604020202020204" pitchFamily="34" charset="0"/>
                      </a:endParaRP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endParaRPr lang="es-GT" sz="1800" b="0" i="0" u="none" strike="noStrike" noProof="0">
                        <a:solidFill>
                          <a:schemeClr val="tx1"/>
                        </a:solidFill>
                        <a:effectLst/>
                        <a:latin typeface="Arial" panose="020B0604020202020204" pitchFamily="34" charset="0"/>
                      </a:endParaRP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endParaRPr lang="es-GT" sz="1800" b="0" i="0" u="none" strike="noStrike" noProof="0">
                        <a:solidFill>
                          <a:schemeClr val="tx1"/>
                        </a:solidFill>
                        <a:effectLst/>
                        <a:latin typeface="Arial" panose="020B0604020202020204" pitchFamily="34" charset="0"/>
                      </a:endParaRP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GT" sz="1800" b="0" i="0" u="none" strike="noStrike" noProof="0">
                          <a:solidFill>
                            <a:schemeClr val="tx1"/>
                          </a:solidFill>
                          <a:effectLst/>
                          <a:latin typeface="Arial" panose="020B0604020202020204" pitchFamily="34" charset="0"/>
                        </a:rPr>
                        <a:t>30%</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10004"/>
                  </a:ext>
                </a:extLst>
              </a:tr>
              <a:tr h="304006">
                <a:tc>
                  <a:txBody>
                    <a:bodyPr/>
                    <a:lstStyle/>
                    <a:p>
                      <a:pPr algn="ctr" fontAlgn="b"/>
                      <a:r>
                        <a:rPr lang="es-GT" sz="1800" b="0" i="0" u="none" strike="noStrike" noProof="0">
                          <a:solidFill>
                            <a:schemeClr val="tx1"/>
                          </a:solidFill>
                          <a:effectLst/>
                          <a:latin typeface="Arial" panose="020B0604020202020204" pitchFamily="34" charset="0"/>
                        </a:rPr>
                        <a:t>C</a:t>
                      </a:r>
                    </a:p>
                  </a:txBody>
                  <a:tcPr marL="45720"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GT" sz="1800" b="0" i="0" u="none" strike="noStrike" noProof="0">
                          <a:solidFill>
                            <a:schemeClr val="tx1"/>
                          </a:solidFill>
                          <a:effectLst/>
                          <a:latin typeface="Arial" panose="020B0604020202020204" pitchFamily="34" charset="0"/>
                        </a:rPr>
                        <a:t>T</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s-GT" sz="1800" b="0" i="0" u="none" strike="noStrike" kern="1200" cap="none" spc="0" normalizeH="0" baseline="0" noProof="0">
                          <a:ln>
                            <a:noFill/>
                          </a:ln>
                          <a:solidFill>
                            <a:prstClr val="black"/>
                          </a:solidFill>
                          <a:effectLst/>
                          <a:uLnTx/>
                          <a:uFillTx/>
                          <a:latin typeface="Arial" panose="020B0604020202020204" pitchFamily="34" charset="0"/>
                          <a:ea typeface="+mn-ea"/>
                          <a:cs typeface="+mn-cs"/>
                        </a:rPr>
                        <a:t>T</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s-GT" sz="1800" b="0" i="0" u="none" strike="noStrike" kern="1200" cap="none" spc="0" normalizeH="0" baseline="0" noProof="0">
                          <a:ln>
                            <a:noFill/>
                          </a:ln>
                          <a:solidFill>
                            <a:prstClr val="black"/>
                          </a:solidFill>
                          <a:effectLst/>
                          <a:uLnTx/>
                          <a:uFillTx/>
                          <a:latin typeface="Arial" panose="020B0604020202020204" pitchFamily="34" charset="0"/>
                          <a:ea typeface="+mn-ea"/>
                          <a:cs typeface="+mn-cs"/>
                        </a:rPr>
                        <a:t>AT</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s-GT" sz="1800" b="0" i="0" u="none" strike="noStrike" kern="1200" cap="none" spc="0" normalizeH="0" baseline="0" noProof="0">
                          <a:ln>
                            <a:noFill/>
                          </a:ln>
                          <a:solidFill>
                            <a:prstClr val="black"/>
                          </a:solidFill>
                          <a:effectLst/>
                          <a:uLnTx/>
                          <a:uFillTx/>
                          <a:latin typeface="Arial" panose="020B0604020202020204" pitchFamily="34" charset="0"/>
                          <a:ea typeface="+mn-ea"/>
                          <a:cs typeface="+mn-cs"/>
                        </a:rPr>
                        <a:t>AT</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s-GT" sz="1800" b="0" i="0" u="none" strike="noStrike" kern="1200" cap="none" spc="0" normalizeH="0" baseline="0" noProof="0">
                          <a:ln>
                            <a:noFill/>
                          </a:ln>
                          <a:solidFill>
                            <a:prstClr val="black"/>
                          </a:solidFill>
                          <a:effectLst/>
                          <a:uLnTx/>
                          <a:uFillTx/>
                          <a:latin typeface="Arial" panose="020B0604020202020204" pitchFamily="34" charset="0"/>
                          <a:ea typeface="+mn-ea"/>
                          <a:cs typeface="+mn-cs"/>
                        </a:rPr>
                        <a:t>AT</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fontAlgn="b"/>
                      <a:endParaRPr lang="es-GT" sz="1800" b="0" i="0" u="none" strike="noStrike" noProof="0">
                        <a:solidFill>
                          <a:schemeClr val="tx1"/>
                        </a:solidFill>
                        <a:effectLst/>
                        <a:latin typeface="Arial" panose="020B0604020202020204" pitchFamily="34" charset="0"/>
                      </a:endParaRP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endParaRPr lang="es-GT" sz="1800" b="0" i="0" u="none" strike="noStrike" noProof="0">
                        <a:solidFill>
                          <a:schemeClr val="tx1"/>
                        </a:solidFill>
                        <a:effectLst/>
                        <a:latin typeface="Arial" panose="020B0604020202020204" pitchFamily="34" charset="0"/>
                      </a:endParaRP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endParaRPr lang="es-GT" sz="1800" b="0" i="0" u="none" strike="noStrike" noProof="0">
                        <a:solidFill>
                          <a:schemeClr val="tx1"/>
                        </a:solidFill>
                        <a:effectLst/>
                        <a:latin typeface="Arial" panose="020B0604020202020204" pitchFamily="34" charset="0"/>
                      </a:endParaRP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GT" sz="1800" b="0" i="0" u="none" strike="noStrike" noProof="0">
                          <a:solidFill>
                            <a:schemeClr val="tx1"/>
                          </a:solidFill>
                          <a:effectLst/>
                          <a:latin typeface="Arial" panose="020B0604020202020204" pitchFamily="34" charset="0"/>
                        </a:rPr>
                        <a:t>78%</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5"/>
                  </a:ext>
                </a:extLst>
              </a:tr>
              <a:tr h="304006">
                <a:tc>
                  <a:txBody>
                    <a:bodyPr/>
                    <a:lstStyle/>
                    <a:p>
                      <a:pPr algn="ctr" fontAlgn="b"/>
                      <a:r>
                        <a:rPr lang="es-GT" sz="1800" b="0" i="0" u="none" strike="noStrike" noProof="0">
                          <a:solidFill>
                            <a:schemeClr val="tx1"/>
                          </a:solidFill>
                          <a:effectLst/>
                          <a:latin typeface="Arial" panose="020B0604020202020204" pitchFamily="34" charset="0"/>
                        </a:rPr>
                        <a:t>D</a:t>
                      </a:r>
                    </a:p>
                  </a:txBody>
                  <a:tcPr marL="45720"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GT" sz="1800" b="0" i="0" u="none" strike="noStrike" noProof="0">
                          <a:solidFill>
                            <a:schemeClr val="tx1"/>
                          </a:solidFill>
                          <a:effectLst/>
                          <a:latin typeface="Arial" panose="020B0604020202020204" pitchFamily="34" charset="0"/>
                        </a:rPr>
                        <a:t>AT</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fontAlgn="b"/>
                      <a:r>
                        <a:rPr lang="es-GT" sz="1800" b="0" i="0" u="none" strike="noStrike" noProof="0">
                          <a:solidFill>
                            <a:schemeClr val="tx1"/>
                          </a:solidFill>
                          <a:effectLst/>
                          <a:latin typeface="Arial" panose="020B0604020202020204" pitchFamily="34" charset="0"/>
                        </a:rPr>
                        <a:t>AT</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s-GT" sz="1800" b="0" i="0" u="none" strike="noStrike" kern="1200" cap="none" spc="0" normalizeH="0" baseline="0" noProof="0">
                          <a:ln>
                            <a:noFill/>
                          </a:ln>
                          <a:solidFill>
                            <a:prstClr val="black"/>
                          </a:solidFill>
                          <a:effectLst/>
                          <a:uLnTx/>
                          <a:uFillTx/>
                          <a:latin typeface="Arial" panose="020B0604020202020204" pitchFamily="34" charset="0"/>
                          <a:ea typeface="+mn-ea"/>
                          <a:cs typeface="+mn-cs"/>
                        </a:rPr>
                        <a:t>AT</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s-GT" sz="1800" b="0" i="0" u="none" strike="noStrike" kern="1200" cap="none" spc="0" normalizeH="0" baseline="0" noProof="0">
                          <a:ln>
                            <a:noFill/>
                          </a:ln>
                          <a:solidFill>
                            <a:prstClr val="black"/>
                          </a:solidFill>
                          <a:effectLst/>
                          <a:uLnTx/>
                          <a:uFillTx/>
                          <a:latin typeface="Arial" panose="020B0604020202020204" pitchFamily="34" charset="0"/>
                          <a:ea typeface="+mn-ea"/>
                          <a:cs typeface="+mn-cs"/>
                        </a:rPr>
                        <a:t>AT</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s-GT" sz="1800" b="0" i="0" u="none" strike="noStrike" kern="1200" cap="none" spc="0" normalizeH="0" baseline="0" noProof="0">
                          <a:ln>
                            <a:noFill/>
                          </a:ln>
                          <a:solidFill>
                            <a:prstClr val="black"/>
                          </a:solidFill>
                          <a:effectLst/>
                          <a:uLnTx/>
                          <a:uFillTx/>
                          <a:latin typeface="Arial" panose="020B0604020202020204" pitchFamily="34" charset="0"/>
                          <a:ea typeface="+mn-ea"/>
                          <a:cs typeface="+mn-cs"/>
                        </a:rPr>
                        <a:t>AT</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fontAlgn="b"/>
                      <a:endParaRPr lang="es-GT" sz="1800" b="0" i="0" u="none" strike="noStrike" noProof="0">
                        <a:solidFill>
                          <a:schemeClr val="tx1"/>
                        </a:solidFill>
                        <a:effectLst/>
                        <a:latin typeface="Arial" panose="020B0604020202020204" pitchFamily="34" charset="0"/>
                      </a:endParaRP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endParaRPr lang="es-GT" sz="1800" b="0" i="0" u="none" strike="noStrike" noProof="0">
                        <a:solidFill>
                          <a:schemeClr val="tx1"/>
                        </a:solidFill>
                        <a:effectLst/>
                        <a:latin typeface="Arial" panose="020B0604020202020204" pitchFamily="34" charset="0"/>
                      </a:endParaRP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endParaRPr lang="es-GT" sz="1800" b="0" i="0" u="none" strike="noStrike" noProof="0">
                        <a:solidFill>
                          <a:schemeClr val="tx1"/>
                        </a:solidFill>
                        <a:effectLst/>
                        <a:latin typeface="Arial" panose="020B0604020202020204" pitchFamily="34" charset="0"/>
                      </a:endParaRP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GT" sz="1800" b="0" i="0" u="none" strike="noStrike" noProof="0">
                          <a:solidFill>
                            <a:schemeClr val="tx1"/>
                          </a:solidFill>
                          <a:effectLst/>
                          <a:latin typeface="Arial" panose="020B0604020202020204" pitchFamily="34" charset="0"/>
                        </a:rPr>
                        <a:t>98%</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extLst>
                  <a:ext uri="{0D108BD9-81ED-4DB2-BD59-A6C34878D82A}">
                    <a16:rowId xmlns:a16="http://schemas.microsoft.com/office/drawing/2014/main" val="10006"/>
                  </a:ext>
                </a:extLst>
              </a:tr>
              <a:tr h="304006">
                <a:tc>
                  <a:txBody>
                    <a:bodyPr/>
                    <a:lstStyle/>
                    <a:p>
                      <a:pPr algn="ctr" fontAlgn="b"/>
                      <a:r>
                        <a:rPr lang="es-GT" sz="1800" b="0" i="0" u="none" strike="noStrike" noProof="0">
                          <a:solidFill>
                            <a:schemeClr val="tx1"/>
                          </a:solidFill>
                          <a:effectLst/>
                          <a:latin typeface="Arial" panose="020B0604020202020204" pitchFamily="34" charset="0"/>
                        </a:rPr>
                        <a:t>E</a:t>
                      </a:r>
                    </a:p>
                  </a:txBody>
                  <a:tcPr marL="45720"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GT" sz="1800" b="0" i="0" u="none" strike="noStrike" noProof="0">
                          <a:solidFill>
                            <a:schemeClr val="tx1"/>
                          </a:solidFill>
                          <a:effectLst/>
                          <a:latin typeface="Arial" panose="020B0604020202020204" pitchFamily="34" charset="0"/>
                        </a:rPr>
                        <a:t>NR</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fontAlgn="b"/>
                      <a:r>
                        <a:rPr lang="es-GT" sz="1800" b="0" i="0" u="none" strike="noStrike" noProof="0">
                          <a:solidFill>
                            <a:schemeClr val="tx1"/>
                          </a:solidFill>
                          <a:effectLst/>
                          <a:latin typeface="Arial" panose="020B0604020202020204" pitchFamily="34" charset="0"/>
                        </a:rPr>
                        <a:t>T</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b"/>
                      <a:r>
                        <a:rPr lang="es-GT" sz="1800" b="0" i="0" u="none" strike="noStrike" noProof="0">
                          <a:solidFill>
                            <a:schemeClr val="tx1"/>
                          </a:solidFill>
                          <a:effectLst/>
                          <a:latin typeface="Arial" panose="020B0604020202020204" pitchFamily="34" charset="0"/>
                        </a:rPr>
                        <a:t>T</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b"/>
                      <a:r>
                        <a:rPr lang="es-GT" sz="1800" b="0" i="0" u="none" strike="noStrike" noProof="0">
                          <a:solidFill>
                            <a:schemeClr val="tx1"/>
                          </a:solidFill>
                          <a:effectLst/>
                          <a:latin typeface="Arial" panose="020B0604020202020204" pitchFamily="34" charset="0"/>
                        </a:rPr>
                        <a:t>T</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b"/>
                      <a:r>
                        <a:rPr lang="es-GT" sz="1800" b="0" i="0" u="none" strike="noStrike" noProof="0">
                          <a:solidFill>
                            <a:schemeClr val="tx1"/>
                          </a:solidFill>
                          <a:effectLst/>
                          <a:latin typeface="Arial" panose="020B0604020202020204" pitchFamily="34" charset="0"/>
                        </a:rPr>
                        <a:t>NR</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fontAlgn="b"/>
                      <a:endParaRPr lang="es-GT" sz="1800" b="0" i="0" u="none" strike="noStrike" noProof="0">
                        <a:solidFill>
                          <a:schemeClr val="tx1"/>
                        </a:solidFill>
                        <a:effectLst/>
                        <a:latin typeface="Arial" panose="020B0604020202020204" pitchFamily="34" charset="0"/>
                      </a:endParaRP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endParaRPr lang="es-GT" sz="1800" b="0" i="0" u="none" strike="noStrike" noProof="0">
                        <a:solidFill>
                          <a:schemeClr val="tx1"/>
                        </a:solidFill>
                        <a:effectLst/>
                        <a:latin typeface="Arial" panose="020B0604020202020204" pitchFamily="34" charset="0"/>
                      </a:endParaRP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endParaRPr lang="es-GT" sz="1800" b="0" i="0" u="none" strike="noStrike" noProof="0">
                        <a:solidFill>
                          <a:schemeClr val="tx1"/>
                        </a:solidFill>
                        <a:effectLst/>
                        <a:latin typeface="Arial" panose="020B0604020202020204" pitchFamily="34" charset="0"/>
                      </a:endParaRP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GT" sz="1800" b="0" i="0" u="none" strike="noStrike" noProof="0">
                          <a:solidFill>
                            <a:schemeClr val="tx1"/>
                          </a:solidFill>
                          <a:effectLst/>
                          <a:latin typeface="Arial" panose="020B0604020202020204" pitchFamily="34" charset="0"/>
                        </a:rPr>
                        <a:t>42%</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10007"/>
                  </a:ext>
                </a:extLst>
              </a:tr>
              <a:tr h="304006">
                <a:tc>
                  <a:txBody>
                    <a:bodyPr/>
                    <a:lstStyle/>
                    <a:p>
                      <a:pPr algn="ctr" fontAlgn="b"/>
                      <a:r>
                        <a:rPr lang="es-GT" sz="1800" b="0" i="0" u="none" strike="noStrike" noProof="0">
                          <a:solidFill>
                            <a:schemeClr val="tx1"/>
                          </a:solidFill>
                          <a:effectLst/>
                          <a:latin typeface="Arial" panose="020B0604020202020204" pitchFamily="34" charset="0"/>
                        </a:rPr>
                        <a:t>F</a:t>
                      </a:r>
                    </a:p>
                  </a:txBody>
                  <a:tcPr marL="45720"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s-GT" sz="1800" b="0" i="0" u="none" strike="noStrike" kern="1200" cap="none" spc="0" normalizeH="0" baseline="0" noProof="0">
                          <a:ln>
                            <a:noFill/>
                          </a:ln>
                          <a:solidFill>
                            <a:prstClr val="black"/>
                          </a:solidFill>
                          <a:effectLst/>
                          <a:uLnTx/>
                          <a:uFillTx/>
                          <a:latin typeface="Arial" panose="020B0604020202020204" pitchFamily="34" charset="0"/>
                          <a:ea typeface="+mn-ea"/>
                          <a:cs typeface="+mn-cs"/>
                        </a:rPr>
                        <a:t>T</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b"/>
                      <a:r>
                        <a:rPr lang="es-GT" sz="1800" b="0" i="0" u="none" strike="noStrike" noProof="0">
                          <a:solidFill>
                            <a:schemeClr val="tx1"/>
                          </a:solidFill>
                          <a:effectLst/>
                          <a:latin typeface="Arial" panose="020B0604020202020204" pitchFamily="34" charset="0"/>
                        </a:rPr>
                        <a:t>T</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fontAlgn="b"/>
                      <a:r>
                        <a:rPr lang="es-GT" sz="1800" b="0" i="0" u="none" strike="noStrike" noProof="0">
                          <a:solidFill>
                            <a:schemeClr val="tx1"/>
                          </a:solidFill>
                          <a:effectLst/>
                          <a:latin typeface="Arial" panose="020B0604020202020204" pitchFamily="34" charset="0"/>
                        </a:rPr>
                        <a:t>AT</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fontAlgn="b"/>
                      <a:r>
                        <a:rPr lang="es-GT" sz="1800" b="0" i="0" u="none" strike="noStrike" noProof="0">
                          <a:solidFill>
                            <a:schemeClr val="tx1"/>
                          </a:solidFill>
                          <a:effectLst/>
                          <a:latin typeface="Arial" panose="020B0604020202020204" pitchFamily="34" charset="0"/>
                        </a:rPr>
                        <a:t>AT</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fontAlgn="b"/>
                      <a:r>
                        <a:rPr lang="es-GT" sz="1800" b="0" i="0" u="none" strike="noStrike" noProof="0">
                          <a:solidFill>
                            <a:schemeClr val="tx1"/>
                          </a:solidFill>
                          <a:effectLst/>
                          <a:latin typeface="Arial" panose="020B0604020202020204" pitchFamily="34" charset="0"/>
                        </a:rPr>
                        <a:t>AT</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fontAlgn="b"/>
                      <a:endParaRPr lang="es-GT" sz="1800" b="0" i="0" u="none" strike="noStrike" noProof="0">
                        <a:solidFill>
                          <a:schemeClr val="tx1"/>
                        </a:solidFill>
                        <a:effectLst/>
                        <a:latin typeface="Arial" panose="020B0604020202020204" pitchFamily="34" charset="0"/>
                      </a:endParaRP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endParaRPr lang="es-GT" sz="1800" b="0" i="0" u="none" strike="noStrike" noProof="0">
                        <a:solidFill>
                          <a:schemeClr val="tx1"/>
                        </a:solidFill>
                        <a:effectLst/>
                        <a:latin typeface="Arial" panose="020B0604020202020204" pitchFamily="34" charset="0"/>
                      </a:endParaRP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endParaRPr lang="es-GT" sz="1800" b="0" i="0" u="none" strike="noStrike" noProof="0">
                        <a:solidFill>
                          <a:schemeClr val="tx1"/>
                        </a:solidFill>
                        <a:effectLst/>
                        <a:latin typeface="Arial" panose="020B0604020202020204" pitchFamily="34" charset="0"/>
                      </a:endParaRP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GT" sz="1800" b="0" i="0" u="none" strike="noStrike" noProof="0">
                          <a:solidFill>
                            <a:schemeClr val="tx1"/>
                          </a:solidFill>
                          <a:effectLst/>
                          <a:latin typeface="Arial" panose="020B0604020202020204" pitchFamily="34" charset="0"/>
                        </a:rPr>
                        <a:t>90%</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extLst>
                  <a:ext uri="{0D108BD9-81ED-4DB2-BD59-A6C34878D82A}">
                    <a16:rowId xmlns:a16="http://schemas.microsoft.com/office/drawing/2014/main" val="10008"/>
                  </a:ext>
                </a:extLst>
              </a:tr>
              <a:tr h="304006">
                <a:tc>
                  <a:txBody>
                    <a:bodyPr/>
                    <a:lstStyle/>
                    <a:p>
                      <a:pPr algn="ctr" fontAlgn="b"/>
                      <a:r>
                        <a:rPr lang="es-GT" sz="1800" b="0" i="0" u="none" strike="noStrike" noProof="0">
                          <a:solidFill>
                            <a:schemeClr val="tx1"/>
                          </a:solidFill>
                          <a:effectLst/>
                          <a:latin typeface="Arial" panose="020B0604020202020204" pitchFamily="34" charset="0"/>
                        </a:rPr>
                        <a:t>G</a:t>
                      </a:r>
                    </a:p>
                  </a:txBody>
                  <a:tcPr marL="45720"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s-GT" sz="1800" b="0" i="0" u="none" strike="noStrike" kern="1200" cap="none" spc="0" normalizeH="0" baseline="0" noProof="0">
                          <a:ln>
                            <a:noFill/>
                          </a:ln>
                          <a:solidFill>
                            <a:prstClr val="black"/>
                          </a:solidFill>
                          <a:effectLst/>
                          <a:uLnTx/>
                          <a:uFillTx/>
                          <a:latin typeface="Arial" panose="020B0604020202020204" pitchFamily="34" charset="0"/>
                          <a:ea typeface="+mn-ea"/>
                          <a:cs typeface="+mn-cs"/>
                        </a:rPr>
                        <a:t>T</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s-GT" sz="1800" b="0" i="0" u="none" strike="noStrike" kern="1200" cap="none" spc="0" normalizeH="0" baseline="0" noProof="0">
                          <a:ln>
                            <a:noFill/>
                          </a:ln>
                          <a:solidFill>
                            <a:prstClr val="black"/>
                          </a:solidFill>
                          <a:effectLst/>
                          <a:uLnTx/>
                          <a:uFillTx/>
                          <a:latin typeface="Arial" panose="020B0604020202020204" pitchFamily="34" charset="0"/>
                          <a:ea typeface="+mn-ea"/>
                          <a:cs typeface="+mn-cs"/>
                        </a:rPr>
                        <a:t>T</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b"/>
                      <a:r>
                        <a:rPr lang="es-GT" sz="1800" b="0" i="0" u="none" strike="noStrike" noProof="0">
                          <a:solidFill>
                            <a:schemeClr val="tx1"/>
                          </a:solidFill>
                          <a:effectLst/>
                          <a:latin typeface="Arial" panose="020B0604020202020204" pitchFamily="34" charset="0"/>
                        </a:rPr>
                        <a:t>T</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s-GT" sz="1800" b="0" i="0" u="none" strike="noStrike" kern="1200" cap="none" spc="0" normalizeH="0" baseline="0" noProof="0">
                          <a:ln>
                            <a:noFill/>
                          </a:ln>
                          <a:solidFill>
                            <a:prstClr val="black"/>
                          </a:solidFill>
                          <a:effectLst/>
                          <a:uLnTx/>
                          <a:uFillTx/>
                          <a:latin typeface="Arial" panose="020B0604020202020204" pitchFamily="34" charset="0"/>
                          <a:ea typeface="+mn-ea"/>
                          <a:cs typeface="+mn-cs"/>
                        </a:rPr>
                        <a:t>T</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b"/>
                      <a:r>
                        <a:rPr lang="es-GT" sz="1800" b="0" i="0" u="none" strike="noStrike" noProof="0">
                          <a:solidFill>
                            <a:schemeClr val="tx1"/>
                          </a:solidFill>
                          <a:effectLst/>
                          <a:latin typeface="Arial" panose="020B0604020202020204" pitchFamily="34" charset="0"/>
                        </a:rPr>
                        <a:t>L</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b"/>
                      <a:endParaRPr lang="es-GT" sz="1800" b="0" i="0" u="none" strike="noStrike" noProof="0">
                        <a:solidFill>
                          <a:schemeClr val="tx1"/>
                        </a:solidFill>
                        <a:effectLst/>
                        <a:latin typeface="Arial" panose="020B0604020202020204" pitchFamily="34" charset="0"/>
                      </a:endParaRP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endParaRPr lang="es-GT" sz="1800" b="0" i="0" u="none" strike="noStrike" noProof="0">
                        <a:solidFill>
                          <a:schemeClr val="tx1"/>
                        </a:solidFill>
                        <a:effectLst/>
                        <a:latin typeface="Arial" panose="020B0604020202020204" pitchFamily="34" charset="0"/>
                      </a:endParaRP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endParaRPr lang="es-GT" sz="1800" b="0" i="0" u="none" strike="noStrike" noProof="0">
                        <a:solidFill>
                          <a:schemeClr val="tx1"/>
                        </a:solidFill>
                        <a:effectLst/>
                        <a:latin typeface="Arial" panose="020B0604020202020204" pitchFamily="34" charset="0"/>
                      </a:endParaRP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GT" sz="1800" b="0" i="0" u="none" strike="noStrike" noProof="0">
                          <a:solidFill>
                            <a:schemeClr val="tx1"/>
                          </a:solidFill>
                          <a:effectLst/>
                          <a:latin typeface="Arial" panose="020B0604020202020204" pitchFamily="34" charset="0"/>
                        </a:rPr>
                        <a:t>12%</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10009"/>
                  </a:ext>
                </a:extLst>
              </a:tr>
              <a:tr h="304006">
                <a:tc>
                  <a:txBody>
                    <a:bodyPr/>
                    <a:lstStyle/>
                    <a:p>
                      <a:pPr algn="ctr" fontAlgn="b"/>
                      <a:r>
                        <a:rPr lang="es-GT" sz="1800" b="0" i="0" u="none" strike="noStrike" noProof="0">
                          <a:solidFill>
                            <a:schemeClr val="tx1"/>
                          </a:solidFill>
                          <a:effectLst/>
                          <a:latin typeface="Arial" panose="020B0604020202020204" pitchFamily="34" charset="0"/>
                        </a:rPr>
                        <a:t>H</a:t>
                      </a:r>
                    </a:p>
                  </a:txBody>
                  <a:tcPr marL="45720"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s-GT" sz="1800" b="0" i="0" u="none" strike="noStrike" kern="1200" cap="none" spc="0" normalizeH="0" baseline="0" noProof="0">
                          <a:ln>
                            <a:noFill/>
                          </a:ln>
                          <a:solidFill>
                            <a:prstClr val="black"/>
                          </a:solidFill>
                          <a:effectLst/>
                          <a:uLnTx/>
                          <a:uFillTx/>
                          <a:latin typeface="Arial" panose="020B0604020202020204" pitchFamily="34" charset="0"/>
                          <a:ea typeface="+mn-ea"/>
                          <a:cs typeface="+mn-cs"/>
                        </a:rPr>
                        <a:t>T</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s-GT" sz="1800" b="0" i="0" u="none" strike="noStrike" kern="1200" cap="none" spc="0" normalizeH="0" baseline="0" noProof="0">
                          <a:ln>
                            <a:noFill/>
                          </a:ln>
                          <a:solidFill>
                            <a:prstClr val="black"/>
                          </a:solidFill>
                          <a:effectLst/>
                          <a:uLnTx/>
                          <a:uFillTx/>
                          <a:latin typeface="Arial" panose="020B0604020202020204" pitchFamily="34" charset="0"/>
                          <a:ea typeface="+mn-ea"/>
                          <a:cs typeface="+mn-cs"/>
                        </a:rPr>
                        <a:t>T</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b"/>
                      <a:r>
                        <a:rPr lang="es-GT" sz="1800" b="0" i="0" u="none" strike="noStrike" noProof="0">
                          <a:solidFill>
                            <a:schemeClr val="tx1"/>
                          </a:solidFill>
                          <a:effectLst/>
                          <a:latin typeface="Arial" panose="020B0604020202020204" pitchFamily="34" charset="0"/>
                        </a:rPr>
                        <a:t>AT</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s-GT" sz="1800" b="0" i="0" u="none" strike="noStrike" kern="1200" cap="none" spc="0" normalizeH="0" baseline="0" noProof="0">
                          <a:ln>
                            <a:noFill/>
                          </a:ln>
                          <a:solidFill>
                            <a:prstClr val="black"/>
                          </a:solidFill>
                          <a:effectLst/>
                          <a:uLnTx/>
                          <a:uFillTx/>
                          <a:latin typeface="Arial" panose="020B0604020202020204" pitchFamily="34" charset="0"/>
                          <a:ea typeface="+mn-ea"/>
                          <a:cs typeface="+mn-cs"/>
                        </a:rPr>
                        <a:t>T</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s-GT" sz="1800" b="0" i="0" u="none" strike="noStrike" kern="1200" cap="none" spc="0" normalizeH="0" baseline="0" noProof="0">
                          <a:ln>
                            <a:noFill/>
                          </a:ln>
                          <a:solidFill>
                            <a:prstClr val="black"/>
                          </a:solidFill>
                          <a:effectLst/>
                          <a:uLnTx/>
                          <a:uFillTx/>
                          <a:latin typeface="Arial" panose="020B0604020202020204" pitchFamily="34" charset="0"/>
                          <a:ea typeface="+mn-ea"/>
                          <a:cs typeface="+mn-cs"/>
                        </a:rPr>
                        <a:t>AT</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fontAlgn="b"/>
                      <a:endParaRPr lang="es-GT" sz="1800" b="0" i="0" u="none" strike="noStrike" noProof="0">
                        <a:solidFill>
                          <a:schemeClr val="tx1"/>
                        </a:solidFill>
                        <a:effectLst/>
                        <a:latin typeface="Arial" panose="020B0604020202020204" pitchFamily="34" charset="0"/>
                      </a:endParaRP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endParaRPr lang="es-GT" sz="1800" b="0" i="0" u="none" strike="noStrike" noProof="0">
                        <a:solidFill>
                          <a:schemeClr val="tx1"/>
                        </a:solidFill>
                        <a:effectLst/>
                        <a:latin typeface="Arial" panose="020B0604020202020204" pitchFamily="34" charset="0"/>
                      </a:endParaRP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endParaRPr lang="es-GT" sz="1800" b="0" i="0" u="none" strike="noStrike" noProof="0">
                        <a:solidFill>
                          <a:schemeClr val="tx1"/>
                        </a:solidFill>
                        <a:effectLst/>
                        <a:latin typeface="Arial" panose="020B0604020202020204" pitchFamily="34" charset="0"/>
                      </a:endParaRP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GT" sz="1800" b="0" i="0" u="none" strike="noStrike" noProof="0">
                          <a:solidFill>
                            <a:schemeClr val="tx1"/>
                          </a:solidFill>
                          <a:effectLst/>
                          <a:latin typeface="Arial" panose="020B0604020202020204" pitchFamily="34" charset="0"/>
                        </a:rPr>
                        <a:t>46%</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10010"/>
                  </a:ext>
                </a:extLst>
              </a:tr>
              <a:tr h="304006">
                <a:tc>
                  <a:txBody>
                    <a:bodyPr/>
                    <a:lstStyle/>
                    <a:p>
                      <a:pPr algn="ctr" fontAlgn="b"/>
                      <a:r>
                        <a:rPr lang="es-GT" sz="1800" b="0" i="0" u="none" strike="noStrike" noProof="0">
                          <a:solidFill>
                            <a:schemeClr val="tx1"/>
                          </a:solidFill>
                          <a:effectLst/>
                          <a:latin typeface="Arial" panose="020B0604020202020204" pitchFamily="34" charset="0"/>
                        </a:rPr>
                        <a:t>I</a:t>
                      </a:r>
                    </a:p>
                  </a:txBody>
                  <a:tcPr marL="45720"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s-GT" sz="1800" b="0" i="0" u="none" strike="noStrike" kern="1200" cap="none" spc="0" normalizeH="0" baseline="0" noProof="0">
                          <a:ln>
                            <a:noFill/>
                          </a:ln>
                          <a:solidFill>
                            <a:prstClr val="black"/>
                          </a:solidFill>
                          <a:effectLst/>
                          <a:uLnTx/>
                          <a:uFillTx/>
                          <a:latin typeface="Arial" panose="020B0604020202020204" pitchFamily="34" charset="0"/>
                          <a:ea typeface="+mn-ea"/>
                          <a:cs typeface="+mn-cs"/>
                        </a:rPr>
                        <a:t>T</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s-GT" sz="1800" b="0" i="0" u="none" strike="noStrike" kern="1200" cap="none" spc="0" normalizeH="0" baseline="0" noProof="0">
                          <a:ln>
                            <a:noFill/>
                          </a:ln>
                          <a:solidFill>
                            <a:prstClr val="black"/>
                          </a:solidFill>
                          <a:effectLst/>
                          <a:uLnTx/>
                          <a:uFillTx/>
                          <a:latin typeface="Arial" panose="020B0604020202020204" pitchFamily="34" charset="0"/>
                          <a:ea typeface="+mn-ea"/>
                          <a:cs typeface="+mn-cs"/>
                        </a:rPr>
                        <a:t>AT</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s-GT" sz="1800" b="0" i="0" u="none" strike="noStrike" kern="1200" cap="none" spc="0" normalizeH="0" baseline="0" noProof="0">
                          <a:ln>
                            <a:noFill/>
                          </a:ln>
                          <a:solidFill>
                            <a:prstClr val="black"/>
                          </a:solidFill>
                          <a:effectLst/>
                          <a:uLnTx/>
                          <a:uFillTx/>
                          <a:latin typeface="Arial" panose="020B0604020202020204" pitchFamily="34" charset="0"/>
                          <a:ea typeface="+mn-ea"/>
                          <a:cs typeface="+mn-cs"/>
                        </a:rPr>
                        <a:t>T</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b"/>
                      <a:r>
                        <a:rPr lang="es-GT" sz="1800" b="0" i="0" u="none" strike="noStrike" noProof="0">
                          <a:solidFill>
                            <a:schemeClr val="tx1"/>
                          </a:solidFill>
                          <a:effectLst/>
                          <a:latin typeface="Arial" panose="020B0604020202020204" pitchFamily="34" charset="0"/>
                        </a:rPr>
                        <a:t>AT</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s-GT" sz="1800" b="0" i="0" u="none" strike="noStrike" kern="1200" cap="none" spc="0" normalizeH="0" baseline="0" noProof="0">
                          <a:ln>
                            <a:noFill/>
                          </a:ln>
                          <a:solidFill>
                            <a:prstClr val="black"/>
                          </a:solidFill>
                          <a:effectLst/>
                          <a:uLnTx/>
                          <a:uFillTx/>
                          <a:latin typeface="Arial" panose="020B0604020202020204" pitchFamily="34" charset="0"/>
                          <a:ea typeface="+mn-ea"/>
                          <a:cs typeface="+mn-cs"/>
                        </a:rPr>
                        <a:t>AT</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fontAlgn="b"/>
                      <a:endParaRPr lang="es-GT" sz="1800" b="0" i="0" u="none" strike="noStrike" noProof="0">
                        <a:solidFill>
                          <a:schemeClr val="tx1"/>
                        </a:solidFill>
                        <a:effectLst/>
                        <a:latin typeface="Arial" panose="020B0604020202020204" pitchFamily="34" charset="0"/>
                      </a:endParaRP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endParaRPr lang="es-GT" sz="1800" b="0" i="0" u="none" strike="noStrike" noProof="0">
                        <a:solidFill>
                          <a:schemeClr val="tx1"/>
                        </a:solidFill>
                        <a:effectLst/>
                        <a:latin typeface="Arial" panose="020B0604020202020204" pitchFamily="34" charset="0"/>
                      </a:endParaRP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endParaRPr lang="es-GT" sz="1800" b="0" i="0" u="none" strike="noStrike" noProof="0">
                        <a:solidFill>
                          <a:schemeClr val="tx1"/>
                        </a:solidFill>
                        <a:effectLst/>
                        <a:latin typeface="Arial" panose="020B0604020202020204" pitchFamily="34" charset="0"/>
                      </a:endParaRP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GT" sz="1800" b="0" i="0" u="none" strike="noStrike" noProof="0">
                          <a:solidFill>
                            <a:schemeClr val="tx1"/>
                          </a:solidFill>
                          <a:effectLst/>
                          <a:latin typeface="Arial" panose="020B0604020202020204" pitchFamily="34" charset="0"/>
                        </a:rPr>
                        <a:t>66%</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11"/>
                  </a:ext>
                </a:extLst>
              </a:tr>
              <a:tr h="304006">
                <a:tc>
                  <a:txBody>
                    <a:bodyPr/>
                    <a:lstStyle/>
                    <a:p>
                      <a:pPr algn="ctr" fontAlgn="b"/>
                      <a:r>
                        <a:rPr lang="es-GT" sz="1800" b="0" i="0" u="none" strike="noStrike" noProof="0">
                          <a:solidFill>
                            <a:schemeClr val="tx1"/>
                          </a:solidFill>
                          <a:effectLst/>
                          <a:latin typeface="Arial" panose="020B0604020202020204" pitchFamily="34" charset="0"/>
                        </a:rPr>
                        <a:t>J</a:t>
                      </a:r>
                    </a:p>
                  </a:txBody>
                  <a:tcPr marL="45720"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s-GT" sz="1800" b="0" i="0" u="none" strike="noStrike" kern="1200" cap="none" spc="0" normalizeH="0" baseline="0" noProof="0">
                          <a:ln>
                            <a:noFill/>
                          </a:ln>
                          <a:solidFill>
                            <a:prstClr val="black"/>
                          </a:solidFill>
                          <a:effectLst/>
                          <a:uLnTx/>
                          <a:uFillTx/>
                          <a:latin typeface="Arial" panose="020B0604020202020204" pitchFamily="34" charset="0"/>
                          <a:ea typeface="+mn-ea"/>
                          <a:cs typeface="+mn-cs"/>
                        </a:rPr>
                        <a:t>T</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s-GT" sz="1800" b="0" i="0" u="none" strike="noStrike" kern="1200" cap="none" spc="0" normalizeH="0" baseline="0" noProof="0">
                          <a:ln>
                            <a:noFill/>
                          </a:ln>
                          <a:solidFill>
                            <a:prstClr val="black"/>
                          </a:solidFill>
                          <a:effectLst/>
                          <a:uLnTx/>
                          <a:uFillTx/>
                          <a:latin typeface="Arial" panose="020B0604020202020204" pitchFamily="34" charset="0"/>
                          <a:ea typeface="+mn-ea"/>
                          <a:cs typeface="+mn-cs"/>
                        </a:rPr>
                        <a:t>AT</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s-GT" sz="1800" b="0" i="0" u="none" strike="noStrike" kern="1200" cap="none" spc="0" normalizeH="0" baseline="0" noProof="0">
                          <a:ln>
                            <a:noFill/>
                          </a:ln>
                          <a:solidFill>
                            <a:prstClr val="black"/>
                          </a:solidFill>
                          <a:effectLst/>
                          <a:uLnTx/>
                          <a:uFillTx/>
                          <a:latin typeface="Arial" panose="020B0604020202020204" pitchFamily="34" charset="0"/>
                          <a:ea typeface="+mn-ea"/>
                          <a:cs typeface="+mn-cs"/>
                        </a:rPr>
                        <a:t>T</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b"/>
                      <a:r>
                        <a:rPr lang="es-GT" sz="1800" b="0" i="0" u="none" strike="noStrike" noProof="0">
                          <a:solidFill>
                            <a:schemeClr val="tx1"/>
                          </a:solidFill>
                          <a:effectLst/>
                          <a:latin typeface="Arial" panose="020B0604020202020204" pitchFamily="34" charset="0"/>
                        </a:rPr>
                        <a:t>T</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b"/>
                      <a:r>
                        <a:rPr lang="es-GT" sz="1800" b="0" i="0" u="none" strike="noStrike" noProof="0">
                          <a:solidFill>
                            <a:schemeClr val="tx1"/>
                          </a:solidFill>
                          <a:effectLst/>
                          <a:latin typeface="Arial" panose="020B0604020202020204" pitchFamily="34" charset="0"/>
                        </a:rPr>
                        <a:t>T</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b"/>
                      <a:endParaRPr lang="es-GT" sz="1800" b="0" i="0" u="none" strike="noStrike" noProof="0">
                        <a:solidFill>
                          <a:schemeClr val="tx1"/>
                        </a:solidFill>
                        <a:effectLst/>
                        <a:latin typeface="Arial" panose="020B0604020202020204" pitchFamily="34" charset="0"/>
                      </a:endParaRP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endParaRPr lang="es-GT" sz="1800" b="0" i="0" u="none" strike="noStrike" noProof="0">
                        <a:solidFill>
                          <a:schemeClr val="tx1"/>
                        </a:solidFill>
                        <a:effectLst/>
                        <a:latin typeface="Arial" panose="020B0604020202020204" pitchFamily="34" charset="0"/>
                      </a:endParaRP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endParaRPr lang="es-GT" sz="1800" b="0" i="0" u="none" strike="noStrike" noProof="0">
                        <a:solidFill>
                          <a:schemeClr val="tx1"/>
                        </a:solidFill>
                        <a:effectLst/>
                        <a:latin typeface="Arial" panose="020B0604020202020204" pitchFamily="34" charset="0"/>
                      </a:endParaRP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GT" sz="1800" b="0" i="0" u="none" strike="noStrike" noProof="0">
                          <a:solidFill>
                            <a:schemeClr val="tx1"/>
                          </a:solidFill>
                          <a:effectLst/>
                          <a:latin typeface="Arial" panose="020B0604020202020204" pitchFamily="34" charset="0"/>
                        </a:rPr>
                        <a:t>24%</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10013"/>
                  </a:ext>
                </a:extLst>
              </a:tr>
              <a:tr h="254069">
                <a:tc>
                  <a:txBody>
                    <a:bodyPr/>
                    <a:lstStyle/>
                    <a:p>
                      <a:pPr algn="ctr" fontAlgn="b"/>
                      <a:endParaRPr lang="es-GT" sz="1800" b="0" i="0" u="none" strike="noStrike" noProof="0">
                        <a:solidFill>
                          <a:schemeClr val="tx1"/>
                        </a:solidFill>
                        <a:effectLst/>
                        <a:latin typeface="Arial" panose="020B0604020202020204" pitchFamily="34" charset="0"/>
                      </a:endParaRPr>
                    </a:p>
                  </a:txBody>
                  <a:tcPr marL="45720"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s-GT" sz="1800" b="0" i="0" u="none" strike="noStrike" noProof="0">
                        <a:solidFill>
                          <a:schemeClr val="tx1"/>
                        </a:solidFill>
                        <a:effectLst/>
                        <a:latin typeface="Arial" panose="020B0604020202020204" pitchFamily="34" charset="0"/>
                      </a:endParaRP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endParaRPr lang="es-GT" sz="1800" b="0" i="0" u="none" strike="noStrike" noProof="0">
                        <a:solidFill>
                          <a:schemeClr val="tx1"/>
                        </a:solidFill>
                        <a:effectLst/>
                        <a:latin typeface="Arial" panose="020B0604020202020204" pitchFamily="34" charset="0"/>
                      </a:endParaRP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endParaRPr lang="es-GT" sz="1800" b="0" i="0" u="none" strike="noStrike" noProof="0">
                        <a:solidFill>
                          <a:schemeClr val="tx1"/>
                        </a:solidFill>
                        <a:effectLst/>
                        <a:latin typeface="Arial" panose="020B0604020202020204" pitchFamily="34" charset="0"/>
                      </a:endParaRP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endParaRPr lang="es-GT" sz="1800" b="0" i="0" u="none" strike="noStrike" noProof="0">
                        <a:solidFill>
                          <a:schemeClr val="tx1"/>
                        </a:solidFill>
                        <a:effectLst/>
                        <a:latin typeface="Arial" panose="020B0604020202020204" pitchFamily="34" charset="0"/>
                      </a:endParaRP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endParaRPr lang="es-GT" sz="1800" b="0" i="0" u="none" strike="noStrike" noProof="0">
                        <a:solidFill>
                          <a:schemeClr val="tx1"/>
                        </a:solidFill>
                        <a:effectLst/>
                        <a:latin typeface="Arial" panose="020B0604020202020204" pitchFamily="34" charset="0"/>
                      </a:endParaRP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endParaRPr lang="es-GT" sz="1800" b="0" i="0" u="none" strike="noStrike" noProof="0">
                        <a:solidFill>
                          <a:schemeClr val="tx1"/>
                        </a:solidFill>
                        <a:effectLst/>
                        <a:latin typeface="Arial" panose="020B0604020202020204" pitchFamily="34" charset="0"/>
                      </a:endParaRP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endParaRPr lang="es-GT" sz="1800" b="0" i="0" u="none" strike="noStrike" noProof="0">
                        <a:solidFill>
                          <a:schemeClr val="tx1"/>
                        </a:solidFill>
                        <a:effectLst/>
                        <a:latin typeface="Arial" panose="020B0604020202020204" pitchFamily="34" charset="0"/>
                      </a:endParaRP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endParaRPr lang="es-GT" sz="1800" b="0" i="0" u="none" strike="noStrike" noProof="0">
                        <a:solidFill>
                          <a:schemeClr val="tx1"/>
                        </a:solidFill>
                        <a:effectLst/>
                        <a:latin typeface="Arial" panose="020B0604020202020204" pitchFamily="34" charset="0"/>
                      </a:endParaRP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endParaRPr lang="es-GT" sz="1800" b="0" i="0" u="none" strike="noStrike" noProof="0">
                        <a:solidFill>
                          <a:schemeClr val="tx1"/>
                        </a:solidFill>
                        <a:effectLst/>
                        <a:latin typeface="Arial" panose="020B0604020202020204" pitchFamily="34" charset="0"/>
                      </a:endParaRP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03819585"/>
                  </a:ext>
                </a:extLst>
              </a:tr>
              <a:tr h="311225">
                <a:tc>
                  <a:txBody>
                    <a:bodyPr/>
                    <a:lstStyle/>
                    <a:p>
                      <a:pPr algn="ctr" fontAlgn="b"/>
                      <a:r>
                        <a:rPr lang="es-GT" sz="1800" b="1" i="0" u="none" strike="noStrike" noProof="0">
                          <a:solidFill>
                            <a:schemeClr val="tx1"/>
                          </a:solidFill>
                          <a:effectLst/>
                          <a:latin typeface="Arial" panose="020B0604020202020204" pitchFamily="34" charset="0"/>
                        </a:rPr>
                        <a:t>% A tiempo</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GT" sz="1800" b="1" i="0" u="none" strike="noStrike" noProof="0">
                          <a:solidFill>
                            <a:schemeClr val="tx1"/>
                          </a:solidFill>
                          <a:effectLst/>
                          <a:latin typeface="Arial" panose="020B0604020202020204" pitchFamily="34" charset="0"/>
                        </a:rPr>
                        <a:t>10%</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fontAlgn="b"/>
                      <a:r>
                        <a:rPr lang="es-GT" sz="1800" b="1" i="0" u="none" strike="noStrike" noProof="0">
                          <a:solidFill>
                            <a:schemeClr val="tx1"/>
                          </a:solidFill>
                          <a:effectLst/>
                          <a:latin typeface="Arial" panose="020B0604020202020204" pitchFamily="34" charset="0"/>
                        </a:rPr>
                        <a:t>40%</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fontAlgn="b"/>
                      <a:r>
                        <a:rPr lang="es-GT" sz="1800" b="1" i="0" u="none" strike="noStrike" noProof="0">
                          <a:solidFill>
                            <a:schemeClr val="tx1"/>
                          </a:solidFill>
                          <a:effectLst/>
                          <a:latin typeface="Arial" panose="020B0604020202020204" pitchFamily="34" charset="0"/>
                        </a:rPr>
                        <a:t>50%</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b"/>
                      <a:r>
                        <a:rPr lang="es-GT" sz="1800" b="1" i="0" u="none" strike="noStrike" noProof="0">
                          <a:solidFill>
                            <a:schemeClr val="tx1"/>
                          </a:solidFill>
                          <a:effectLst/>
                          <a:latin typeface="Arial" panose="020B0604020202020204" pitchFamily="34" charset="0"/>
                        </a:rPr>
                        <a:t>50%</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b"/>
                      <a:r>
                        <a:rPr lang="es-GT" sz="1800" b="1" i="0" u="none" strike="noStrike" noProof="0">
                          <a:solidFill>
                            <a:schemeClr val="tx1"/>
                          </a:solidFill>
                          <a:effectLst/>
                          <a:latin typeface="Arial" panose="020B0604020202020204" pitchFamily="34" charset="0"/>
                        </a:rPr>
                        <a:t>50%</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b"/>
                      <a:endParaRPr lang="es-GT" sz="1800" b="1" i="0" u="none" strike="noStrike" noProof="0">
                        <a:solidFill>
                          <a:schemeClr val="tx1"/>
                        </a:solidFill>
                        <a:effectLst/>
                        <a:latin typeface="Arial" panose="020B0604020202020204" pitchFamily="34" charset="0"/>
                      </a:endParaRP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endParaRPr lang="es-GT" sz="1800" b="1" i="0" u="none" strike="noStrike" noProof="0">
                        <a:solidFill>
                          <a:schemeClr val="tx1"/>
                        </a:solidFill>
                        <a:effectLst/>
                        <a:latin typeface="Arial" panose="020B0604020202020204" pitchFamily="34" charset="0"/>
                      </a:endParaRPr>
                    </a:p>
                    <a:p>
                      <a:pPr algn="ctr" fontAlgn="b"/>
                      <a:endParaRPr lang="es-GT" sz="1800" b="1" i="0" u="none" strike="noStrike" noProof="0">
                        <a:solidFill>
                          <a:schemeClr val="tx1"/>
                        </a:solidFill>
                        <a:effectLst/>
                        <a:latin typeface="Arial" panose="020B0604020202020204" pitchFamily="34" charset="0"/>
                      </a:endParaRP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endParaRPr lang="es-GT" sz="1800" b="1" i="0" u="none" strike="noStrike" noProof="0">
                        <a:solidFill>
                          <a:schemeClr val="tx1"/>
                        </a:solidFill>
                        <a:effectLst/>
                        <a:latin typeface="Arial" panose="020B0604020202020204" pitchFamily="34" charset="0"/>
                      </a:endParaRP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GT" sz="1800" b="1" i="0" u="none" strike="noStrike" noProof="0">
                          <a:solidFill>
                            <a:schemeClr val="tx1"/>
                          </a:solidFill>
                          <a:effectLst/>
                          <a:latin typeface="Arial" panose="020B0604020202020204" pitchFamily="34" charset="0"/>
                        </a:rPr>
                        <a:t>50%</a:t>
                      </a:r>
                    </a:p>
                  </a:txBody>
                  <a:tcPr marL="5697" marR="5697" marT="43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25"/>
                  </a:ext>
                </a:extLst>
              </a:tr>
            </a:tbl>
          </a:graphicData>
        </a:graphic>
      </p:graphicFrame>
    </p:spTree>
    <p:extLst>
      <p:ext uri="{BB962C8B-B14F-4D97-AF65-F5344CB8AC3E}">
        <p14:creationId xmlns:p14="http://schemas.microsoft.com/office/powerpoint/2010/main" val="15301750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41213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1257"/>
            <a:ext cx="10515600" cy="800100"/>
          </a:xfrm>
        </p:spPr>
        <p:txBody>
          <a:bodyPr/>
          <a:lstStyle/>
          <a:p>
            <a:r>
              <a:rPr lang="es-GT" sz="4400" noProof="0">
                <a:ea typeface="ＭＳ Ｐゴシック" pitchFamily="34" charset="-128"/>
              </a:rPr>
              <a:t>Utilizar la retroalimentación para </a:t>
            </a:r>
            <a:r>
              <a:rPr lang="es-GT" noProof="0">
                <a:ea typeface="ＭＳ Ｐゴシック" pitchFamily="34" charset="-128"/>
              </a:rPr>
              <a:t>m</a:t>
            </a:r>
            <a:r>
              <a:rPr lang="es-GT" sz="4400" noProof="0">
                <a:ea typeface="ＭＳ Ｐゴシック" pitchFamily="34" charset="-128"/>
              </a:rPr>
              <a:t>ejorar la calidad de los datos</a:t>
            </a:r>
            <a:endParaRPr lang="es-GT" sz="4400" noProof="0"/>
          </a:p>
        </p:txBody>
      </p:sp>
      <p:graphicFrame>
        <p:nvGraphicFramePr>
          <p:cNvPr id="4" name="Object 6"/>
          <p:cNvGraphicFramePr>
            <a:graphicFrameLocks noChangeAspect="1"/>
          </p:cNvGraphicFramePr>
          <p:nvPr>
            <p:extLst>
              <p:ext uri="{D42A27DB-BD31-4B8C-83A1-F6EECF244321}">
                <p14:modId xmlns:p14="http://schemas.microsoft.com/office/powerpoint/2010/main" val="606898387"/>
              </p:ext>
            </p:extLst>
          </p:nvPr>
        </p:nvGraphicFramePr>
        <p:xfrm>
          <a:off x="1742303" y="1463042"/>
          <a:ext cx="8229600" cy="491604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 Placeholder 7"/>
          <p:cNvSpPr txBox="1">
            <a:spLocks/>
          </p:cNvSpPr>
          <p:nvPr/>
        </p:nvSpPr>
        <p:spPr>
          <a:xfrm>
            <a:off x="520262" y="1481837"/>
            <a:ext cx="10833539" cy="620928"/>
          </a:xfrm>
          <a:prstGeom prst="rect">
            <a:avLst/>
          </a:prstGeom>
        </p:spPr>
        <p:txBody>
          <a:bodyPr/>
          <a:lstStyle>
            <a:lvl1pPr marL="287338" indent="-287338" algn="l" rtl="0" eaLnBrk="0" fontAlgn="base" hangingPunct="0">
              <a:spcBef>
                <a:spcPct val="20000"/>
              </a:spcBef>
              <a:spcAft>
                <a:spcPct val="0"/>
              </a:spcAft>
              <a:buClr>
                <a:srgbClr val="C00000"/>
              </a:buClr>
              <a:buSzPct val="100000"/>
              <a:buFont typeface="Wingdings" panose="05000000000000000000" pitchFamily="2"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SzPct val="100000"/>
              <a:buFont typeface="Arial" panose="020B0604020202020204" pitchFamily="34" charset="0"/>
              <a:buChar char="–"/>
              <a:defRPr sz="2400">
                <a:solidFill>
                  <a:schemeClr val="tx1"/>
                </a:solidFill>
                <a:latin typeface="+mn-lt"/>
                <a:cs typeface="+mn-cs"/>
              </a:defRPr>
            </a:lvl2pPr>
            <a:lvl3pPr marL="1200150" indent="-285750" algn="l" rtl="0" eaLnBrk="0" fontAlgn="base" hangingPunct="0">
              <a:spcBef>
                <a:spcPct val="20000"/>
              </a:spcBef>
              <a:spcAft>
                <a:spcPct val="0"/>
              </a:spcAft>
              <a:buClr>
                <a:srgbClr val="C00000"/>
              </a:buClr>
              <a:buSzPct val="100000"/>
              <a:buFont typeface="Arial" panose="020B0604020202020204" pitchFamily="34" charset="0"/>
              <a:buChar char="•"/>
              <a:defRPr sz="20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1600">
                <a:solidFill>
                  <a:schemeClr val="tx1"/>
                </a:solidFill>
                <a:latin typeface="+mn-lt"/>
                <a:cs typeface="+mn-cs"/>
              </a:defRPr>
            </a:lvl5pPr>
            <a:lvl6pPr marL="2514600" indent="-228600" algn="l" rtl="0" fontAlgn="base">
              <a:spcBef>
                <a:spcPct val="20000"/>
              </a:spcBef>
              <a:spcAft>
                <a:spcPct val="0"/>
              </a:spcAft>
              <a:buChar char="»"/>
              <a:defRPr sz="1600">
                <a:solidFill>
                  <a:schemeClr val="tx1"/>
                </a:solidFill>
                <a:latin typeface="+mn-lt"/>
                <a:cs typeface="+mn-cs"/>
              </a:defRPr>
            </a:lvl6pPr>
            <a:lvl7pPr marL="2971800" indent="-228600" algn="l" rtl="0" fontAlgn="base">
              <a:spcBef>
                <a:spcPct val="20000"/>
              </a:spcBef>
              <a:spcAft>
                <a:spcPct val="0"/>
              </a:spcAft>
              <a:buChar char="»"/>
              <a:defRPr sz="1600">
                <a:solidFill>
                  <a:schemeClr val="tx1"/>
                </a:solidFill>
                <a:latin typeface="+mn-lt"/>
                <a:cs typeface="+mn-cs"/>
              </a:defRPr>
            </a:lvl7pPr>
            <a:lvl8pPr marL="3429000" indent="-228600" algn="l" rtl="0" fontAlgn="base">
              <a:spcBef>
                <a:spcPct val="20000"/>
              </a:spcBef>
              <a:spcAft>
                <a:spcPct val="0"/>
              </a:spcAft>
              <a:buChar char="»"/>
              <a:defRPr sz="1600">
                <a:solidFill>
                  <a:schemeClr val="tx1"/>
                </a:solidFill>
                <a:latin typeface="+mn-lt"/>
                <a:cs typeface="+mn-cs"/>
              </a:defRPr>
            </a:lvl8pPr>
            <a:lvl9pPr marL="3886200" indent="-228600" algn="l" rtl="0" fontAlgn="base">
              <a:spcBef>
                <a:spcPct val="20000"/>
              </a:spcBef>
              <a:spcAft>
                <a:spcPct val="0"/>
              </a:spcAft>
              <a:buChar char="»"/>
              <a:defRPr sz="1600">
                <a:solidFill>
                  <a:schemeClr val="tx1"/>
                </a:solidFill>
                <a:latin typeface="+mn-lt"/>
                <a:cs typeface="+mn-cs"/>
              </a:defRPr>
            </a:lvl9pPr>
          </a:lstStyle>
          <a:p>
            <a:pPr marL="0" indent="0" algn="ctr">
              <a:buNone/>
            </a:pPr>
            <a:r>
              <a:rPr lang="es-GT" sz="2400" b="1" kern="0" noProof="0"/>
              <a:t>Completitud de los datos por unidad notificadora, primer trimestre, 2023</a:t>
            </a:r>
          </a:p>
        </p:txBody>
      </p:sp>
      <p:sp>
        <p:nvSpPr>
          <p:cNvPr id="6" name="TextBox 5"/>
          <p:cNvSpPr txBox="1"/>
          <p:nvPr/>
        </p:nvSpPr>
        <p:spPr>
          <a:xfrm>
            <a:off x="9971903" y="2884000"/>
            <a:ext cx="1894032" cy="381000"/>
          </a:xfrm>
          <a:prstGeom prst="rect">
            <a:avLst/>
          </a:prstGeom>
          <a:noFill/>
          <a:ln w="19050">
            <a:solidFill>
              <a:schemeClr val="tx1"/>
            </a:solidFill>
          </a:ln>
        </p:spPr>
        <p:txBody>
          <a:bodyPr wrap="square" rtlCol="0">
            <a:spAutoFit/>
          </a:bodyPr>
          <a:lstStyle/>
          <a:p>
            <a:pPr algn="ctr" eaLnBrk="1" fontAlgn="auto" hangingPunct="1">
              <a:spcBef>
                <a:spcPts val="0"/>
              </a:spcBef>
              <a:spcAft>
                <a:spcPts val="0"/>
              </a:spcAft>
              <a:defRPr/>
            </a:pPr>
            <a:r>
              <a:rPr lang="en-US" b="1" kern="0">
                <a:latin typeface="Arial" panose="020B0604020202020204" pitchFamily="34" charset="0"/>
              </a:rPr>
              <a:t>Objetivo = 80%</a:t>
            </a:r>
          </a:p>
        </p:txBody>
      </p:sp>
      <p:sp>
        <p:nvSpPr>
          <p:cNvPr id="7" name="TextBox 6"/>
          <p:cNvSpPr txBox="1"/>
          <p:nvPr/>
        </p:nvSpPr>
        <p:spPr>
          <a:xfrm rot="16200000">
            <a:off x="7632136" y="5754540"/>
            <a:ext cx="1157102" cy="369332"/>
          </a:xfrm>
          <a:prstGeom prst="rect">
            <a:avLst/>
          </a:prstGeom>
          <a:solidFill>
            <a:schemeClr val="bg1"/>
          </a:solidFill>
        </p:spPr>
        <p:txBody>
          <a:bodyPr wrap="square" rtlCol="0">
            <a:spAutoFit/>
          </a:bodyPr>
          <a:lstStyle/>
          <a:p>
            <a:pPr algn="r"/>
            <a:r>
              <a:rPr lang="en-US" b="1">
                <a:latin typeface="Arial" panose="020B0604020202020204" pitchFamily="34" charset="0"/>
              </a:rPr>
              <a:t>Clínica X</a:t>
            </a:r>
          </a:p>
        </p:txBody>
      </p:sp>
    </p:spTree>
    <p:extLst>
      <p:ext uri="{BB962C8B-B14F-4D97-AF65-F5344CB8AC3E}">
        <p14:creationId xmlns:p14="http://schemas.microsoft.com/office/powerpoint/2010/main" val="16981755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21257"/>
            <a:ext cx="10515600" cy="800100"/>
          </a:xfrm>
        </p:spPr>
        <p:txBody>
          <a:bodyPr lIns="91440" tIns="45720" rIns="91440" bIns="45720" anchor="t"/>
          <a:lstStyle/>
          <a:p>
            <a:r>
              <a:rPr lang="es-GT" sz="4400" noProof="0"/>
              <a:t>Retroalimentación constructiva </a:t>
            </a:r>
            <a:r>
              <a:rPr lang="es-GT" noProof="0"/>
              <a:t>a las unidades notificadoras</a:t>
            </a:r>
          </a:p>
        </p:txBody>
      </p:sp>
      <p:sp>
        <p:nvSpPr>
          <p:cNvPr id="6" name="Speech Bubble: Oval 5">
            <a:extLst>
              <a:ext uri="{FF2B5EF4-FFF2-40B4-BE49-F238E27FC236}">
                <a16:creationId xmlns:a16="http://schemas.microsoft.com/office/drawing/2014/main" id="{CAA0EB60-13F3-06D9-1493-3C515806D875}"/>
              </a:ext>
            </a:extLst>
          </p:cNvPr>
          <p:cNvSpPr/>
          <p:nvPr/>
        </p:nvSpPr>
        <p:spPr bwMode="auto">
          <a:xfrm>
            <a:off x="726099" y="1436313"/>
            <a:ext cx="3199127" cy="2077403"/>
          </a:xfrm>
          <a:prstGeom prst="wedgeEllipseCallout">
            <a:avLst/>
          </a:prstGeom>
          <a:solidFill>
            <a:schemeClr val="bg1"/>
          </a:solidFill>
          <a:ln w="76200" cap="flat" cmpd="sng" algn="ctr">
            <a:solidFill>
              <a:srgbClr val="F7941D"/>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s-GT" sz="2000" i="0" u="none" strike="noStrike" cap="none" normalizeH="0" baseline="0" noProof="0">
                <a:ln>
                  <a:noFill/>
                </a:ln>
                <a:effectLst/>
                <a:latin typeface="Arial" panose="020B0604020202020204" pitchFamily="34" charset="0"/>
              </a:rPr>
              <a:t>Empezar y terminar la conversación con lo que </a:t>
            </a:r>
            <a:br>
              <a:rPr kumimoji="0" lang="es-GT" sz="2000" i="0" u="none" strike="noStrike" cap="none" normalizeH="0" baseline="0" noProof="0">
                <a:ln>
                  <a:noFill/>
                </a:ln>
                <a:effectLst/>
                <a:latin typeface="Arial" panose="020B0604020202020204" pitchFamily="34" charset="0"/>
              </a:rPr>
            </a:br>
            <a:r>
              <a:rPr kumimoji="0" lang="es-GT" sz="2000" i="0" u="none" strike="noStrike" cap="none" normalizeH="0" baseline="0" noProof="0">
                <a:ln>
                  <a:noFill/>
                </a:ln>
                <a:effectLst/>
                <a:latin typeface="Arial" panose="020B0604020202020204" pitchFamily="34" charset="0"/>
              </a:rPr>
              <a:t>funciona bien</a:t>
            </a:r>
          </a:p>
        </p:txBody>
      </p:sp>
      <p:sp>
        <p:nvSpPr>
          <p:cNvPr id="7" name="Speech Bubble: Oval 6">
            <a:extLst>
              <a:ext uri="{FF2B5EF4-FFF2-40B4-BE49-F238E27FC236}">
                <a16:creationId xmlns:a16="http://schemas.microsoft.com/office/drawing/2014/main" id="{5D2EFF86-214E-4E59-8A1E-60B9D796509F}"/>
              </a:ext>
            </a:extLst>
          </p:cNvPr>
          <p:cNvSpPr/>
          <p:nvPr/>
        </p:nvSpPr>
        <p:spPr bwMode="auto">
          <a:xfrm>
            <a:off x="4490408" y="1449770"/>
            <a:ext cx="2934961" cy="2077403"/>
          </a:xfrm>
          <a:prstGeom prst="wedgeEllipseCallout">
            <a:avLst/>
          </a:prstGeom>
          <a:solidFill>
            <a:schemeClr val="bg1"/>
          </a:solidFill>
          <a:ln w="76200" cap="flat" cmpd="sng" algn="ctr">
            <a:solidFill>
              <a:srgbClr val="109648"/>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s-GT" sz="2000" b="0" i="0" u="none" strike="noStrike" cap="none" normalizeH="0" baseline="0" noProof="0">
                <a:ln>
                  <a:noFill/>
                </a:ln>
                <a:effectLst/>
                <a:latin typeface="Arial" panose="020B0604020202020204" pitchFamily="34" charset="0"/>
              </a:rPr>
              <a:t>Hacer preguntas para</a:t>
            </a:r>
            <a:r>
              <a:rPr lang="es-GT" sz="2000">
                <a:latin typeface="Arial" panose="020B0604020202020204" pitchFamily="34" charset="0"/>
              </a:rPr>
              <a:t> </a:t>
            </a:r>
            <a:r>
              <a:rPr kumimoji="0" lang="es-GT" sz="2000" b="0" i="0" u="none" strike="noStrike" cap="none" normalizeH="0" baseline="0" noProof="0">
                <a:ln>
                  <a:noFill/>
                </a:ln>
                <a:effectLst/>
                <a:latin typeface="Arial" panose="020B0604020202020204" pitchFamily="34" charset="0"/>
              </a:rPr>
              <a:t>comprender mejor </a:t>
            </a:r>
            <a:br>
              <a:rPr kumimoji="0" lang="es-GT" sz="2000" b="0" i="0" u="none" strike="noStrike" cap="none" normalizeH="0" baseline="0" noProof="0">
                <a:ln>
                  <a:noFill/>
                </a:ln>
                <a:effectLst/>
                <a:latin typeface="Arial" panose="020B0604020202020204" pitchFamily="34" charset="0"/>
              </a:rPr>
            </a:br>
            <a:r>
              <a:rPr kumimoji="0" lang="es-GT" sz="2000" b="0" i="0" u="none" strike="noStrike" cap="none" normalizeH="0" baseline="0" noProof="0">
                <a:ln>
                  <a:noFill/>
                </a:ln>
                <a:effectLst/>
                <a:latin typeface="Arial" panose="020B0604020202020204" pitchFamily="34" charset="0"/>
              </a:rPr>
              <a:t>los problemas</a:t>
            </a:r>
          </a:p>
        </p:txBody>
      </p:sp>
      <p:sp>
        <p:nvSpPr>
          <p:cNvPr id="8" name="Speech Bubble: Oval 7">
            <a:extLst>
              <a:ext uri="{FF2B5EF4-FFF2-40B4-BE49-F238E27FC236}">
                <a16:creationId xmlns:a16="http://schemas.microsoft.com/office/drawing/2014/main" id="{C777E948-2479-A1B7-24C4-4475EA1D059E}"/>
              </a:ext>
            </a:extLst>
          </p:cNvPr>
          <p:cNvSpPr/>
          <p:nvPr/>
        </p:nvSpPr>
        <p:spPr bwMode="auto">
          <a:xfrm>
            <a:off x="7971304" y="1436313"/>
            <a:ext cx="3338428" cy="2077403"/>
          </a:xfrm>
          <a:prstGeom prst="wedgeEllipseCallout">
            <a:avLst/>
          </a:prstGeom>
          <a:solidFill>
            <a:schemeClr val="bg1"/>
          </a:solidFill>
          <a:ln w="76200" cap="flat" cmpd="sng" algn="ctr">
            <a:solidFill>
              <a:srgbClr val="F7941D"/>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s-GT" sz="2000" b="0" i="0" u="none" strike="noStrike" cap="none" normalizeH="0" baseline="0" noProof="0">
                <a:ln>
                  <a:noFill/>
                </a:ln>
                <a:effectLst/>
                <a:latin typeface="Arial" panose="020B0604020202020204" pitchFamily="34" charset="0"/>
              </a:rPr>
              <a:t>Preguntar si alguna persona  tiene alguna pregunta </a:t>
            </a:r>
            <a:br>
              <a:rPr kumimoji="0" lang="es-GT" sz="2000" b="0" i="0" u="none" strike="noStrike" cap="none" normalizeH="0" baseline="0" noProof="0">
                <a:ln>
                  <a:noFill/>
                </a:ln>
                <a:effectLst/>
                <a:latin typeface="Arial" panose="020B0604020202020204" pitchFamily="34" charset="0"/>
              </a:rPr>
            </a:br>
            <a:r>
              <a:rPr kumimoji="0" lang="es-GT" sz="2000" b="0" i="0" u="none" strike="noStrike" cap="none" normalizeH="0" baseline="0" noProof="0">
                <a:ln>
                  <a:noFill/>
                </a:ln>
                <a:effectLst/>
                <a:latin typeface="Arial" panose="020B0604020202020204" pitchFamily="34" charset="0"/>
              </a:rPr>
              <a:t>que hacerle</a:t>
            </a:r>
          </a:p>
        </p:txBody>
      </p:sp>
      <p:sp>
        <p:nvSpPr>
          <p:cNvPr id="9" name="Speech Bubble: Oval 8">
            <a:extLst>
              <a:ext uri="{FF2B5EF4-FFF2-40B4-BE49-F238E27FC236}">
                <a16:creationId xmlns:a16="http://schemas.microsoft.com/office/drawing/2014/main" id="{717EB335-2AF6-EAFA-2764-2B26C7DEA69E}"/>
              </a:ext>
            </a:extLst>
          </p:cNvPr>
          <p:cNvSpPr/>
          <p:nvPr/>
        </p:nvSpPr>
        <p:spPr bwMode="auto">
          <a:xfrm>
            <a:off x="836267" y="4174042"/>
            <a:ext cx="2978790" cy="2077403"/>
          </a:xfrm>
          <a:prstGeom prst="wedgeEllipseCallout">
            <a:avLst/>
          </a:prstGeom>
          <a:solidFill>
            <a:schemeClr val="bg1"/>
          </a:solidFill>
          <a:ln w="76200" cap="flat" cmpd="sng" algn="ctr">
            <a:solidFill>
              <a:srgbClr val="109648"/>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s-GT" sz="2000" b="0" i="0" u="none" strike="noStrike" cap="none" normalizeH="0" baseline="0" noProof="0">
                <a:ln>
                  <a:noFill/>
                </a:ln>
                <a:effectLst/>
                <a:latin typeface="Arial" panose="020B0604020202020204" pitchFamily="34" charset="0"/>
              </a:rPr>
              <a:t>Asegurar a todos que el objetivo común es encontrar soluciones</a:t>
            </a:r>
          </a:p>
        </p:txBody>
      </p:sp>
      <p:sp>
        <p:nvSpPr>
          <p:cNvPr id="10" name="Speech Bubble: Oval 9">
            <a:extLst>
              <a:ext uri="{FF2B5EF4-FFF2-40B4-BE49-F238E27FC236}">
                <a16:creationId xmlns:a16="http://schemas.microsoft.com/office/drawing/2014/main" id="{BA1C74AF-6860-A50D-DD69-59CE5E6E6095}"/>
              </a:ext>
            </a:extLst>
          </p:cNvPr>
          <p:cNvSpPr/>
          <p:nvPr/>
        </p:nvSpPr>
        <p:spPr bwMode="auto">
          <a:xfrm>
            <a:off x="4312118" y="4147129"/>
            <a:ext cx="3256836" cy="2104316"/>
          </a:xfrm>
          <a:prstGeom prst="wedgeEllipseCallout">
            <a:avLst/>
          </a:prstGeom>
          <a:solidFill>
            <a:schemeClr val="bg1"/>
          </a:solidFill>
          <a:ln w="76200" cap="flat" cmpd="sng" algn="ctr">
            <a:solidFill>
              <a:srgbClr val="F7941D"/>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s-GT" sz="2000" b="0" i="0" u="none" strike="noStrike" cap="none" normalizeH="0" baseline="0" noProof="0">
                <a:ln>
                  <a:noFill/>
                </a:ln>
                <a:solidFill>
                  <a:schemeClr val="tx1"/>
                </a:solidFill>
                <a:effectLst/>
                <a:latin typeface="Arial" panose="020B0604020202020204" pitchFamily="34" charset="0"/>
              </a:rPr>
              <a:t>Explicar las necesidades de datos de forma específica </a:t>
            </a:r>
            <a:br>
              <a:rPr kumimoji="0" lang="es-GT" sz="2000" b="0" i="0" u="none" strike="noStrike" cap="none" normalizeH="0" baseline="0" noProof="0">
                <a:ln>
                  <a:noFill/>
                </a:ln>
                <a:solidFill>
                  <a:schemeClr val="tx1"/>
                </a:solidFill>
                <a:effectLst/>
                <a:latin typeface="Arial" panose="020B0604020202020204" pitchFamily="34" charset="0"/>
              </a:rPr>
            </a:br>
            <a:r>
              <a:rPr kumimoji="0" lang="es-GT" sz="2000" b="0" i="0" u="none" strike="noStrike" cap="none" normalizeH="0" baseline="0" noProof="0">
                <a:ln>
                  <a:noFill/>
                </a:ln>
                <a:solidFill>
                  <a:schemeClr val="tx1"/>
                </a:solidFill>
                <a:effectLst/>
                <a:latin typeface="Arial" panose="020B0604020202020204" pitchFamily="34" charset="0"/>
              </a:rPr>
              <a:t>y precisa</a:t>
            </a:r>
          </a:p>
        </p:txBody>
      </p:sp>
      <p:sp>
        <p:nvSpPr>
          <p:cNvPr id="4" name="Speech Bubble: Oval 3">
            <a:extLst>
              <a:ext uri="{FF2B5EF4-FFF2-40B4-BE49-F238E27FC236}">
                <a16:creationId xmlns:a16="http://schemas.microsoft.com/office/drawing/2014/main" id="{6987942C-EAD7-9650-FC08-4C1EB288D8B4}"/>
              </a:ext>
            </a:extLst>
          </p:cNvPr>
          <p:cNvSpPr/>
          <p:nvPr/>
        </p:nvSpPr>
        <p:spPr bwMode="auto">
          <a:xfrm>
            <a:off x="8101744" y="3784530"/>
            <a:ext cx="3338428" cy="2466915"/>
          </a:xfrm>
          <a:prstGeom prst="wedgeEllipseCallout">
            <a:avLst/>
          </a:prstGeom>
          <a:solidFill>
            <a:schemeClr val="bg1"/>
          </a:solidFill>
          <a:ln w="76200" cap="flat" cmpd="sng" algn="ctr">
            <a:solidFill>
              <a:srgbClr val="109648"/>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algn="ctr" defTabSz="914400" eaLnBrk="0" fontAlgn="base" hangingPunct="0">
              <a:lnSpc>
                <a:spcPct val="90000"/>
              </a:lnSpc>
              <a:spcBef>
                <a:spcPct val="0"/>
              </a:spcBef>
              <a:spcAft>
                <a:spcPct val="0"/>
              </a:spcAft>
            </a:pPr>
            <a:r>
              <a:rPr lang="es-GT" sz="2000" noProof="0">
                <a:latin typeface="Arial" panose="020B0604020202020204" pitchFamily="34" charset="0"/>
              </a:rPr>
              <a:t>Preguntar cómo puede ayudarles a garantizar que los datos sean oportunos y </a:t>
            </a:r>
            <a:br>
              <a:rPr lang="es-GT" sz="2000" noProof="0">
                <a:latin typeface="Arial" panose="020B0604020202020204" pitchFamily="34" charset="0"/>
              </a:rPr>
            </a:br>
            <a:r>
              <a:rPr lang="es-GT" sz="2000" noProof="0">
                <a:latin typeface="Arial" panose="020B0604020202020204" pitchFamily="34" charset="0"/>
              </a:rPr>
              <a:t>de</a:t>
            </a:r>
            <a:r>
              <a:rPr lang="es-GT" sz="2000">
                <a:latin typeface="Arial" panose="020B0604020202020204" pitchFamily="34" charset="0"/>
              </a:rPr>
              <a:t> </a:t>
            </a:r>
            <a:r>
              <a:rPr lang="es-GT" sz="2000" noProof="0">
                <a:latin typeface="Arial" panose="020B0604020202020204" pitchFamily="34" charset="0"/>
              </a:rPr>
              <a:t>calidad</a:t>
            </a:r>
            <a:endParaRPr kumimoji="0" lang="es-GT" sz="2000" b="0" i="0" u="none" strike="noStrike" cap="none" normalizeH="0" baseline="0" noProof="0">
              <a:ln>
                <a:noFill/>
              </a:ln>
              <a:effectLst/>
              <a:latin typeface="Arial" panose="020B0604020202020204" pitchFamily="34" charset="0"/>
            </a:endParaRPr>
          </a:p>
        </p:txBody>
      </p:sp>
    </p:spTree>
    <p:extLst>
      <p:ext uri="{BB962C8B-B14F-4D97-AF65-F5344CB8AC3E}">
        <p14:creationId xmlns:p14="http://schemas.microsoft.com/office/powerpoint/2010/main" val="856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4"/>
          <p:cNvGraphicFramePr>
            <a:graphicFrameLocks noChangeAspect="1"/>
          </p:cNvGraphicFramePr>
          <p:nvPr>
            <p:extLst>
              <p:ext uri="{D42A27DB-BD31-4B8C-83A1-F6EECF244321}">
                <p14:modId xmlns:p14="http://schemas.microsoft.com/office/powerpoint/2010/main" val="1137035169"/>
              </p:ext>
            </p:extLst>
          </p:nvPr>
        </p:nvGraphicFramePr>
        <p:xfrm>
          <a:off x="1597048" y="1570525"/>
          <a:ext cx="8423203" cy="47868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p:txBody>
          <a:bodyPr/>
          <a:lstStyle/>
          <a:p>
            <a:r>
              <a:rPr lang="es-GT" b="0" i="0" noProof="0">
                <a:effectLst/>
              </a:rPr>
              <a:t>¡</a:t>
            </a:r>
            <a:r>
              <a:rPr lang="es-GT" sz="4400" noProof="0">
                <a:ea typeface="ＭＳ Ｐゴシック" pitchFamily="34" charset="-128"/>
              </a:rPr>
              <a:t>La retroalimentación funciona!</a:t>
            </a:r>
            <a:endParaRPr lang="es-GT" sz="4400" noProof="0"/>
          </a:p>
        </p:txBody>
      </p:sp>
      <p:sp>
        <p:nvSpPr>
          <p:cNvPr id="6" name="TextBox 5"/>
          <p:cNvSpPr txBox="1"/>
          <p:nvPr/>
        </p:nvSpPr>
        <p:spPr>
          <a:xfrm>
            <a:off x="10020251" y="2481607"/>
            <a:ext cx="2037070" cy="646331"/>
          </a:xfrm>
          <a:prstGeom prst="rect">
            <a:avLst/>
          </a:prstGeom>
          <a:noFill/>
          <a:ln w="19050">
            <a:solidFill>
              <a:srgbClr val="0065A4"/>
            </a:solidFill>
          </a:ln>
        </p:spPr>
        <p:txBody>
          <a:bodyPr wrap="square" rtlCol="0">
            <a:spAutoFit/>
          </a:bodyPr>
          <a:lstStyle>
            <a:defPPr>
              <a:defRPr lang="en-US"/>
            </a:defPPr>
            <a:lvl1pPr marR="0" lvl="0" indent="0" algn="ctr" defTabSz="914400" fontAlgn="auto">
              <a:lnSpc>
                <a:spcPct val="100000"/>
              </a:lnSpc>
              <a:spcBef>
                <a:spcPts val="0"/>
              </a:spcBef>
              <a:spcAft>
                <a:spcPts val="0"/>
              </a:spcAft>
              <a:buClrTx/>
              <a:buSzTx/>
              <a:buFontTx/>
              <a:buNone/>
              <a:tabLst/>
              <a:defRPr kumimoji="0" b="0" i="0" u="none" strike="noStrike" kern="0" cap="none" spc="0" normalizeH="0" baseline="0">
                <a:ln>
                  <a:noFill/>
                </a:ln>
                <a:solidFill>
                  <a:sysClr val="windowText" lastClr="000000"/>
                </a:solidFill>
                <a:effectLst/>
                <a:uLnTx/>
                <a:uFillTx/>
                <a:latin typeface="Arial" panose="020B0604020202020204" pitchFamily="34" charset="0"/>
                <a:cs typeface="Arial" panose="020B0604020202020204" pitchFamily="34" charset="0"/>
              </a:defRPr>
            </a:lvl1pPr>
          </a:lstStyle>
          <a:p>
            <a:r>
              <a:rPr lang="es-GT" b="1" noProof="0"/>
              <a:t>Nueva meta = ¡95%!</a:t>
            </a:r>
          </a:p>
        </p:txBody>
      </p:sp>
      <p:cxnSp>
        <p:nvCxnSpPr>
          <p:cNvPr id="7" name="Straight Connector 6"/>
          <p:cNvCxnSpPr/>
          <p:nvPr/>
        </p:nvCxnSpPr>
        <p:spPr>
          <a:xfrm>
            <a:off x="2607242" y="3047273"/>
            <a:ext cx="71628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607238" y="2666273"/>
            <a:ext cx="7162800" cy="0"/>
          </a:xfrm>
          <a:prstGeom prst="line">
            <a:avLst/>
          </a:prstGeom>
          <a:ln w="38100">
            <a:solidFill>
              <a:srgbClr val="0065A4"/>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rot="16200000">
            <a:off x="7628014" y="5774681"/>
            <a:ext cx="1176956" cy="369332"/>
          </a:xfrm>
          <a:prstGeom prst="rect">
            <a:avLst/>
          </a:prstGeom>
          <a:solidFill>
            <a:schemeClr val="bg1"/>
          </a:solidFill>
        </p:spPr>
        <p:txBody>
          <a:bodyPr wrap="square" rtlCol="0" anchor="ctr">
            <a:spAutoFit/>
          </a:bodyPr>
          <a:lstStyle/>
          <a:p>
            <a:pPr algn="r"/>
            <a:r>
              <a:rPr lang="en-US" b="1">
                <a:latin typeface="Arial" panose="020B0604020202020204" pitchFamily="34" charset="0"/>
              </a:rPr>
              <a:t>Clínica X</a:t>
            </a:r>
          </a:p>
        </p:txBody>
      </p:sp>
      <p:sp>
        <p:nvSpPr>
          <p:cNvPr id="10" name="Text Placeholder 7">
            <a:extLst>
              <a:ext uri="{FF2B5EF4-FFF2-40B4-BE49-F238E27FC236}">
                <a16:creationId xmlns:a16="http://schemas.microsoft.com/office/drawing/2014/main" id="{96A96FD9-2577-1B03-42F3-E7F2E0BEF0C3}"/>
              </a:ext>
            </a:extLst>
          </p:cNvPr>
          <p:cNvSpPr txBox="1">
            <a:spLocks/>
          </p:cNvSpPr>
          <p:nvPr/>
        </p:nvSpPr>
        <p:spPr>
          <a:xfrm>
            <a:off x="644236" y="1481837"/>
            <a:ext cx="10709565" cy="620928"/>
          </a:xfrm>
          <a:prstGeom prst="rect">
            <a:avLst/>
          </a:prstGeom>
        </p:spPr>
        <p:txBody>
          <a:bodyPr/>
          <a:lstStyle>
            <a:lvl1pPr marL="287338" indent="-287338" algn="l" rtl="0" eaLnBrk="0" fontAlgn="base" hangingPunct="0">
              <a:spcBef>
                <a:spcPct val="20000"/>
              </a:spcBef>
              <a:spcAft>
                <a:spcPct val="0"/>
              </a:spcAft>
              <a:buClr>
                <a:srgbClr val="C00000"/>
              </a:buClr>
              <a:buSzPct val="100000"/>
              <a:buFont typeface="Wingdings" panose="05000000000000000000" pitchFamily="2"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SzPct val="100000"/>
              <a:buFont typeface="Arial" panose="020B0604020202020204" pitchFamily="34" charset="0"/>
              <a:buChar char="–"/>
              <a:defRPr sz="2400">
                <a:solidFill>
                  <a:schemeClr val="tx1"/>
                </a:solidFill>
                <a:latin typeface="+mn-lt"/>
                <a:cs typeface="+mn-cs"/>
              </a:defRPr>
            </a:lvl2pPr>
            <a:lvl3pPr marL="1200150" indent="-285750" algn="l" rtl="0" eaLnBrk="0" fontAlgn="base" hangingPunct="0">
              <a:spcBef>
                <a:spcPct val="20000"/>
              </a:spcBef>
              <a:spcAft>
                <a:spcPct val="0"/>
              </a:spcAft>
              <a:buClr>
                <a:srgbClr val="C00000"/>
              </a:buClr>
              <a:buSzPct val="100000"/>
              <a:buFont typeface="Arial" panose="020B0604020202020204" pitchFamily="34" charset="0"/>
              <a:buChar char="•"/>
              <a:defRPr sz="20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1600">
                <a:solidFill>
                  <a:schemeClr val="tx1"/>
                </a:solidFill>
                <a:latin typeface="+mn-lt"/>
                <a:cs typeface="+mn-cs"/>
              </a:defRPr>
            </a:lvl5pPr>
            <a:lvl6pPr marL="2514600" indent="-228600" algn="l" rtl="0" fontAlgn="base">
              <a:spcBef>
                <a:spcPct val="20000"/>
              </a:spcBef>
              <a:spcAft>
                <a:spcPct val="0"/>
              </a:spcAft>
              <a:buChar char="»"/>
              <a:defRPr sz="1600">
                <a:solidFill>
                  <a:schemeClr val="tx1"/>
                </a:solidFill>
                <a:latin typeface="+mn-lt"/>
                <a:cs typeface="+mn-cs"/>
              </a:defRPr>
            </a:lvl6pPr>
            <a:lvl7pPr marL="2971800" indent="-228600" algn="l" rtl="0" fontAlgn="base">
              <a:spcBef>
                <a:spcPct val="20000"/>
              </a:spcBef>
              <a:spcAft>
                <a:spcPct val="0"/>
              </a:spcAft>
              <a:buChar char="»"/>
              <a:defRPr sz="1600">
                <a:solidFill>
                  <a:schemeClr val="tx1"/>
                </a:solidFill>
                <a:latin typeface="+mn-lt"/>
                <a:cs typeface="+mn-cs"/>
              </a:defRPr>
            </a:lvl7pPr>
            <a:lvl8pPr marL="3429000" indent="-228600" algn="l" rtl="0" fontAlgn="base">
              <a:spcBef>
                <a:spcPct val="20000"/>
              </a:spcBef>
              <a:spcAft>
                <a:spcPct val="0"/>
              </a:spcAft>
              <a:buChar char="»"/>
              <a:defRPr sz="1600">
                <a:solidFill>
                  <a:schemeClr val="tx1"/>
                </a:solidFill>
                <a:latin typeface="+mn-lt"/>
                <a:cs typeface="+mn-cs"/>
              </a:defRPr>
            </a:lvl8pPr>
            <a:lvl9pPr marL="3886200" indent="-228600" algn="l" rtl="0" fontAlgn="base">
              <a:spcBef>
                <a:spcPct val="20000"/>
              </a:spcBef>
              <a:spcAft>
                <a:spcPct val="0"/>
              </a:spcAft>
              <a:buChar char="»"/>
              <a:defRPr sz="1600">
                <a:solidFill>
                  <a:schemeClr val="tx1"/>
                </a:solidFill>
                <a:latin typeface="+mn-lt"/>
                <a:cs typeface="+mn-cs"/>
              </a:defRPr>
            </a:lvl9pPr>
          </a:lstStyle>
          <a:p>
            <a:pPr marL="0" indent="0" algn="ctr">
              <a:buNone/>
            </a:pPr>
            <a:r>
              <a:rPr lang="es-GT" sz="2400" b="1" kern="0" noProof="0"/>
              <a:t>Completitud de los datos por unidad notificadora, tercer trimestre, 2023</a:t>
            </a:r>
          </a:p>
        </p:txBody>
      </p:sp>
    </p:spTree>
    <p:extLst>
      <p:ext uri="{BB962C8B-B14F-4D97-AF65-F5344CB8AC3E}">
        <p14:creationId xmlns:p14="http://schemas.microsoft.com/office/powerpoint/2010/main" val="24640978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GT" sz="4400" noProof="0"/>
              <a:t>FETP-F Impacto </a:t>
            </a:r>
            <a:r>
              <a:rPr lang="es-GT" sz="4400" noProof="0">
                <a:cs typeface="Arial" panose="020B0604020202020204" pitchFamily="34" charset="0"/>
              </a:rPr>
              <a:t>— </a:t>
            </a:r>
            <a:br>
              <a:rPr lang="es-GT" sz="4400" noProof="0">
                <a:cs typeface="Arial" panose="020B0604020202020204" pitchFamily="34" charset="0"/>
              </a:rPr>
            </a:br>
            <a:r>
              <a:rPr lang="es-GT" sz="4400" noProof="0"/>
              <a:t>Reportes </a:t>
            </a:r>
            <a:r>
              <a:rPr lang="es-GT" noProof="0"/>
              <a:t>p</a:t>
            </a:r>
            <a:r>
              <a:rPr lang="es-GT" sz="4400" noProof="0"/>
              <a:t>untuales en Benín: 37%</a:t>
            </a:r>
          </a:p>
        </p:txBody>
      </p:sp>
      <p:graphicFrame>
        <p:nvGraphicFramePr>
          <p:cNvPr id="4" name="Content Placeholder 18"/>
          <p:cNvGraphicFramePr>
            <a:graphicFrameLocks noGrp="1"/>
          </p:cNvGraphicFramePr>
          <p:nvPr>
            <p:ph sz="half" idx="2"/>
            <p:extLst>
              <p:ext uri="{D42A27DB-BD31-4B8C-83A1-F6EECF244321}">
                <p14:modId xmlns:p14="http://schemas.microsoft.com/office/powerpoint/2010/main" val="2144351434"/>
              </p:ext>
            </p:extLst>
          </p:nvPr>
        </p:nvGraphicFramePr>
        <p:xfrm>
          <a:off x="838200" y="1479550"/>
          <a:ext cx="10515596" cy="4761695"/>
        </p:xfrm>
        <a:graphic>
          <a:graphicData uri="http://schemas.openxmlformats.org/drawingml/2006/table">
            <a:tbl>
              <a:tblPr/>
              <a:tblGrid>
                <a:gridCol w="219074">
                  <a:extLst>
                    <a:ext uri="{9D8B030D-6E8A-4147-A177-3AD203B41FA5}">
                      <a16:colId xmlns:a16="http://schemas.microsoft.com/office/drawing/2014/main" val="3122016070"/>
                    </a:ext>
                  </a:extLst>
                </a:gridCol>
                <a:gridCol w="1884449">
                  <a:extLst>
                    <a:ext uri="{9D8B030D-6E8A-4147-A177-3AD203B41FA5}">
                      <a16:colId xmlns:a16="http://schemas.microsoft.com/office/drawing/2014/main" val="4204748296"/>
                    </a:ext>
                  </a:extLst>
                </a:gridCol>
                <a:gridCol w="673453">
                  <a:extLst>
                    <a:ext uri="{9D8B030D-6E8A-4147-A177-3AD203B41FA5}">
                      <a16:colId xmlns:a16="http://schemas.microsoft.com/office/drawing/2014/main" val="2397446269"/>
                    </a:ext>
                  </a:extLst>
                </a:gridCol>
                <a:gridCol w="839787">
                  <a:extLst>
                    <a:ext uri="{9D8B030D-6E8A-4147-A177-3AD203B41FA5}">
                      <a16:colId xmlns:a16="http://schemas.microsoft.com/office/drawing/2014/main" val="1645004996"/>
                    </a:ext>
                  </a:extLst>
                </a:gridCol>
                <a:gridCol w="673453">
                  <a:extLst>
                    <a:ext uri="{9D8B030D-6E8A-4147-A177-3AD203B41FA5}">
                      <a16:colId xmlns:a16="http://schemas.microsoft.com/office/drawing/2014/main" val="3917341171"/>
                    </a:ext>
                  </a:extLst>
                </a:gridCol>
                <a:gridCol w="673453">
                  <a:extLst>
                    <a:ext uri="{9D8B030D-6E8A-4147-A177-3AD203B41FA5}">
                      <a16:colId xmlns:a16="http://schemas.microsoft.com/office/drawing/2014/main" val="399997360"/>
                    </a:ext>
                  </a:extLst>
                </a:gridCol>
                <a:gridCol w="673453">
                  <a:extLst>
                    <a:ext uri="{9D8B030D-6E8A-4147-A177-3AD203B41FA5}">
                      <a16:colId xmlns:a16="http://schemas.microsoft.com/office/drawing/2014/main" val="1770039377"/>
                    </a:ext>
                  </a:extLst>
                </a:gridCol>
                <a:gridCol w="671423">
                  <a:extLst>
                    <a:ext uri="{9D8B030D-6E8A-4147-A177-3AD203B41FA5}">
                      <a16:colId xmlns:a16="http://schemas.microsoft.com/office/drawing/2014/main" val="1451639106"/>
                    </a:ext>
                  </a:extLst>
                </a:gridCol>
                <a:gridCol w="673453">
                  <a:extLst>
                    <a:ext uri="{9D8B030D-6E8A-4147-A177-3AD203B41FA5}">
                      <a16:colId xmlns:a16="http://schemas.microsoft.com/office/drawing/2014/main" val="2046855390"/>
                    </a:ext>
                  </a:extLst>
                </a:gridCol>
                <a:gridCol w="673453">
                  <a:extLst>
                    <a:ext uri="{9D8B030D-6E8A-4147-A177-3AD203B41FA5}">
                      <a16:colId xmlns:a16="http://schemas.microsoft.com/office/drawing/2014/main" val="362708950"/>
                    </a:ext>
                  </a:extLst>
                </a:gridCol>
                <a:gridCol w="841816">
                  <a:extLst>
                    <a:ext uri="{9D8B030D-6E8A-4147-A177-3AD203B41FA5}">
                      <a16:colId xmlns:a16="http://schemas.microsoft.com/office/drawing/2014/main" val="3788253727"/>
                    </a:ext>
                  </a:extLst>
                </a:gridCol>
                <a:gridCol w="671423">
                  <a:extLst>
                    <a:ext uri="{9D8B030D-6E8A-4147-A177-3AD203B41FA5}">
                      <a16:colId xmlns:a16="http://schemas.microsoft.com/office/drawing/2014/main" val="1302840071"/>
                    </a:ext>
                  </a:extLst>
                </a:gridCol>
                <a:gridCol w="673453">
                  <a:extLst>
                    <a:ext uri="{9D8B030D-6E8A-4147-A177-3AD203B41FA5}">
                      <a16:colId xmlns:a16="http://schemas.microsoft.com/office/drawing/2014/main" val="1816408980"/>
                    </a:ext>
                  </a:extLst>
                </a:gridCol>
                <a:gridCol w="673453">
                  <a:extLst>
                    <a:ext uri="{9D8B030D-6E8A-4147-A177-3AD203B41FA5}">
                      <a16:colId xmlns:a16="http://schemas.microsoft.com/office/drawing/2014/main" val="1694071203"/>
                    </a:ext>
                  </a:extLst>
                </a:gridCol>
              </a:tblGrid>
              <a:tr h="315913">
                <a:tc gridSpan="14">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600" b="1"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Porcentaje de centros que reportan a tiempo, por distrito - Benín</a:t>
                      </a:r>
                    </a:p>
                  </a:txBody>
                  <a:tcPr marL="5689" marR="5689" marT="439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695004858"/>
                  </a:ext>
                </a:extLst>
              </a:tr>
              <a:tr h="408894">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 </a:t>
                      </a:r>
                    </a:p>
                  </a:txBody>
                  <a:tcPr marL="5689" marR="5689" marT="4396" marB="0" anchor="ctr"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800" b="1"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 </a:t>
                      </a:r>
                    </a:p>
                  </a:txBody>
                  <a:tcPr marL="5689" marR="5689" marT="4396" marB="0" anchor="ctr" horzOverflow="overflow">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800" b="1"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 </a:t>
                      </a:r>
                    </a:p>
                  </a:txBody>
                  <a:tcPr marL="5689" marR="5689" marT="4396" marB="0" anchor="ctr" horzOverflow="overflow">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100" b="1"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Taller 1  FETP-F</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DDEBF7"/>
                    </a:solidFill>
                  </a:tcPr>
                </a:tc>
                <a:tc gridSpan="6">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s-ES" sz="1100" b="1"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Trabajo de campo del taller 1</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B4C6E7"/>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100" b="1"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Taller 1  FETP-F</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DDEBF7"/>
                    </a:solidFill>
                  </a:tcPr>
                </a:tc>
                <a:tc gridSpan="3">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100" b="1"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Trabajo de campo del taller 2</a:t>
                      </a:r>
                    </a:p>
                  </a:txBody>
                  <a:tcPr marL="5689" marR="5689" marT="4396" marB="0" anchor="ctr" horzOverflow="overflow">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B4C6E7"/>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76658546"/>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200" b="1"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Distritos</a:t>
                      </a: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S 25</a:t>
                      </a:r>
                    </a:p>
                  </a:txBody>
                  <a:tcPr marL="5689" marR="5689" marT="4396" marB="0" anchor="ctr" horzOverflow="overflow">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S 26</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S 27</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S 28</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S 29</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S 30</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S 31</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 S 32</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S 33</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S 34</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S 35</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S 36</a:t>
                      </a:r>
                    </a:p>
                  </a:txBody>
                  <a:tcPr marL="5689" marR="5689" marT="4396" marB="0" anchor="ctr" horzOverflow="overflow">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45363004"/>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NIKKI</a:t>
                      </a: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94%</a:t>
                      </a:r>
                    </a:p>
                  </a:txBody>
                  <a:tcPr marL="5689" marR="5689" marT="4396" marB="0" anchor="ctr" horzOverflow="overflow">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9ECF7F"/>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606060"/>
                    </a:solidFill>
                  </a:tcPr>
                </a:tc>
                <a:extLst>
                  <a:ext uri="{0D108BD9-81ED-4DB2-BD59-A6C34878D82A}">
                    <a16:rowId xmlns:a16="http://schemas.microsoft.com/office/drawing/2014/main" val="603134281"/>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2</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SO-AVA</a:t>
                      </a: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56%</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CBF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06060"/>
                    </a:solidFill>
                  </a:tcPr>
                </a:tc>
                <a:extLst>
                  <a:ext uri="{0D108BD9-81ED-4DB2-BD59-A6C34878D82A}">
                    <a16:rowId xmlns:a16="http://schemas.microsoft.com/office/drawing/2014/main" val="1160557800"/>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3</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PEV </a:t>
                      </a:r>
                      <a:r>
                        <a:rPr kumimoji="0" lang="es-ES" sz="1050" b="0" i="0" u="none" strike="noStrike" cap="none" normalizeH="0" baseline="0" noProof="0" err="1">
                          <a:ln>
                            <a:noFill/>
                          </a:ln>
                          <a:solidFill>
                            <a:schemeClr val="tx1"/>
                          </a:solidFill>
                          <a:effectLst/>
                          <a:latin typeface="Arial" panose="020B0604020202020204" pitchFamily="34" charset="0"/>
                          <a:ea typeface="ＭＳ Ｐゴシック" panose="020B0600070205080204" pitchFamily="34" charset="-128"/>
                        </a:rPr>
                        <a:t>d'Abomey-Calavi</a:t>
                      </a:r>
                      <a:endPar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25%</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A9072"/>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06060"/>
                    </a:solidFill>
                  </a:tcPr>
                </a:tc>
                <a:extLst>
                  <a:ext uri="{0D108BD9-81ED-4DB2-BD59-A6C34878D82A}">
                    <a16:rowId xmlns:a16="http://schemas.microsoft.com/office/drawing/2014/main" val="3234034824"/>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4</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Guardar</a:t>
                      </a: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0%</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8696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06060"/>
                    </a:solidFill>
                  </a:tcPr>
                </a:tc>
                <a:extLst>
                  <a:ext uri="{0D108BD9-81ED-4DB2-BD59-A6C34878D82A}">
                    <a16:rowId xmlns:a16="http://schemas.microsoft.com/office/drawing/2014/main" val="3237553536"/>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5</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err="1">
                          <a:ln>
                            <a:noFill/>
                          </a:ln>
                          <a:solidFill>
                            <a:schemeClr val="tx1"/>
                          </a:solidFill>
                          <a:effectLst/>
                          <a:latin typeface="Arial" panose="020B0604020202020204" pitchFamily="34" charset="0"/>
                          <a:ea typeface="ＭＳ Ｐゴシック" panose="020B0600070205080204" pitchFamily="34" charset="-128"/>
                        </a:rPr>
                        <a:t>Zagnanado</a:t>
                      </a:r>
                      <a:endPar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25%</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A9072"/>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06060"/>
                    </a:solidFill>
                  </a:tcPr>
                </a:tc>
                <a:extLst>
                  <a:ext uri="{0D108BD9-81ED-4DB2-BD59-A6C34878D82A}">
                    <a16:rowId xmlns:a16="http://schemas.microsoft.com/office/drawing/2014/main" val="3116311817"/>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6</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err="1">
                          <a:ln>
                            <a:noFill/>
                          </a:ln>
                          <a:solidFill>
                            <a:schemeClr val="tx1"/>
                          </a:solidFill>
                          <a:effectLst/>
                          <a:latin typeface="Arial" panose="020B0604020202020204" pitchFamily="34" charset="0"/>
                          <a:ea typeface="ＭＳ Ｐゴシック" panose="020B0600070205080204" pitchFamily="34" charset="-128"/>
                        </a:rPr>
                        <a:t>Malanville</a:t>
                      </a:r>
                      <a:endPar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06060"/>
                    </a:solidFill>
                  </a:tcPr>
                </a:tc>
                <a:extLst>
                  <a:ext uri="{0D108BD9-81ED-4DB2-BD59-A6C34878D82A}">
                    <a16:rowId xmlns:a16="http://schemas.microsoft.com/office/drawing/2014/main" val="1357090265"/>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7</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err="1">
                          <a:ln>
                            <a:noFill/>
                          </a:ln>
                          <a:solidFill>
                            <a:schemeClr val="tx1"/>
                          </a:solidFill>
                          <a:effectLst/>
                          <a:latin typeface="Arial" panose="020B0604020202020204" pitchFamily="34" charset="0"/>
                          <a:ea typeface="ＭＳ Ｐゴシック" panose="020B0600070205080204" pitchFamily="34" charset="-128"/>
                        </a:rPr>
                        <a:t>Allada</a:t>
                      </a:r>
                      <a:endPar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25%</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A9072"/>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06060"/>
                    </a:solidFill>
                  </a:tcPr>
                </a:tc>
                <a:extLst>
                  <a:ext uri="{0D108BD9-81ED-4DB2-BD59-A6C34878D82A}">
                    <a16:rowId xmlns:a16="http://schemas.microsoft.com/office/drawing/2014/main" val="1636905536"/>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8</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Cotonú 7</a:t>
                      </a: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0%</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8696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06060"/>
                    </a:solidFill>
                  </a:tcPr>
                </a:tc>
                <a:extLst>
                  <a:ext uri="{0D108BD9-81ED-4DB2-BD59-A6C34878D82A}">
                    <a16:rowId xmlns:a16="http://schemas.microsoft.com/office/drawing/2014/main" val="2963529718"/>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9</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err="1">
                          <a:ln>
                            <a:noFill/>
                          </a:ln>
                          <a:solidFill>
                            <a:schemeClr val="tx1"/>
                          </a:solidFill>
                          <a:effectLst/>
                          <a:latin typeface="Arial" panose="020B0604020202020204" pitchFamily="34" charset="0"/>
                          <a:ea typeface="ＭＳ Ｐゴシック" panose="020B0600070205080204" pitchFamily="34" charset="-128"/>
                        </a:rPr>
                        <a:t>Aguégués</a:t>
                      </a:r>
                      <a:endPar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0%</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8696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06060"/>
                    </a:solidFill>
                  </a:tcPr>
                </a:tc>
                <a:extLst>
                  <a:ext uri="{0D108BD9-81ED-4DB2-BD59-A6C34878D82A}">
                    <a16:rowId xmlns:a16="http://schemas.microsoft.com/office/drawing/2014/main" val="3643755169"/>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err="1">
                          <a:ln>
                            <a:noFill/>
                          </a:ln>
                          <a:solidFill>
                            <a:schemeClr val="tx1"/>
                          </a:solidFill>
                          <a:effectLst/>
                          <a:latin typeface="Arial" panose="020B0604020202020204" pitchFamily="34" charset="0"/>
                          <a:ea typeface="ＭＳ Ｐゴシック" panose="020B0600070205080204" pitchFamily="34" charset="-128"/>
                        </a:rPr>
                        <a:t>Pobe</a:t>
                      </a:r>
                      <a:endPar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67%</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DD07F"/>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06060"/>
                    </a:solidFill>
                  </a:tcPr>
                </a:tc>
                <a:extLst>
                  <a:ext uri="{0D108BD9-81ED-4DB2-BD59-A6C34878D82A}">
                    <a16:rowId xmlns:a16="http://schemas.microsoft.com/office/drawing/2014/main" val="2103212171"/>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11</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Abomey-</a:t>
                      </a:r>
                      <a:r>
                        <a:rPr kumimoji="0" lang="es-ES" sz="1050" b="0" i="0" u="none" strike="noStrike" cap="none" normalizeH="0" baseline="0" noProof="0" err="1">
                          <a:ln>
                            <a:noFill/>
                          </a:ln>
                          <a:solidFill>
                            <a:schemeClr val="tx1"/>
                          </a:solidFill>
                          <a:effectLst/>
                          <a:latin typeface="Arial" panose="020B0604020202020204" pitchFamily="34" charset="0"/>
                          <a:ea typeface="ＭＳ Ｐゴシック" panose="020B0600070205080204" pitchFamily="34" charset="-128"/>
                        </a:rPr>
                        <a:t>Calavi</a:t>
                      </a:r>
                      <a:endPar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25%</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A9072"/>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06060"/>
                    </a:solidFill>
                  </a:tcPr>
                </a:tc>
                <a:extLst>
                  <a:ext uri="{0D108BD9-81ED-4DB2-BD59-A6C34878D82A}">
                    <a16:rowId xmlns:a16="http://schemas.microsoft.com/office/drawing/2014/main" val="3437834315"/>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12</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err="1">
                          <a:ln>
                            <a:noFill/>
                          </a:ln>
                          <a:solidFill>
                            <a:schemeClr val="tx1"/>
                          </a:solidFill>
                          <a:effectLst/>
                          <a:latin typeface="Arial" panose="020B0604020202020204" pitchFamily="34" charset="0"/>
                          <a:ea typeface="ＭＳ Ｐゴシック" panose="020B0600070205080204" pitchFamily="34" charset="-128"/>
                        </a:rPr>
                        <a:t>Ze</a:t>
                      </a:r>
                      <a:endPar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50%</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CB77A"/>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06060"/>
                    </a:solidFill>
                  </a:tcPr>
                </a:tc>
                <a:extLst>
                  <a:ext uri="{0D108BD9-81ED-4DB2-BD59-A6C34878D82A}">
                    <a16:rowId xmlns:a16="http://schemas.microsoft.com/office/drawing/2014/main" val="3241664336"/>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13</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err="1">
                          <a:ln>
                            <a:noFill/>
                          </a:ln>
                          <a:solidFill>
                            <a:schemeClr val="tx1"/>
                          </a:solidFill>
                          <a:effectLst/>
                          <a:latin typeface="Arial" panose="020B0604020202020204" pitchFamily="34" charset="0"/>
                          <a:ea typeface="ＭＳ Ｐゴシック" panose="020B0600070205080204" pitchFamily="34" charset="-128"/>
                        </a:rPr>
                        <a:t>Sèmè-Podji</a:t>
                      </a: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 </a:t>
                      </a: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30%</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A9774"/>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06060"/>
                    </a:solidFill>
                  </a:tcPr>
                </a:tc>
                <a:extLst>
                  <a:ext uri="{0D108BD9-81ED-4DB2-BD59-A6C34878D82A}">
                    <a16:rowId xmlns:a16="http://schemas.microsoft.com/office/drawing/2014/main" val="35297272"/>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14</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err="1">
                          <a:ln>
                            <a:noFill/>
                          </a:ln>
                          <a:solidFill>
                            <a:schemeClr val="tx1"/>
                          </a:solidFill>
                          <a:effectLst/>
                          <a:latin typeface="Arial" panose="020B0604020202020204" pitchFamily="34" charset="0"/>
                          <a:ea typeface="ＭＳ Ｐゴシック" panose="020B0600070205080204" pitchFamily="34" charset="-128"/>
                        </a:rPr>
                        <a:t>Ifangni</a:t>
                      </a:r>
                      <a:endPar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9%</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8776D"/>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06060"/>
                    </a:solidFill>
                  </a:tcPr>
                </a:tc>
                <a:extLst>
                  <a:ext uri="{0D108BD9-81ED-4DB2-BD59-A6C34878D82A}">
                    <a16:rowId xmlns:a16="http://schemas.microsoft.com/office/drawing/2014/main" val="1241607832"/>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15</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err="1">
                          <a:ln>
                            <a:noFill/>
                          </a:ln>
                          <a:solidFill>
                            <a:schemeClr val="tx1"/>
                          </a:solidFill>
                          <a:effectLst/>
                          <a:latin typeface="Arial" panose="020B0604020202020204" pitchFamily="34" charset="0"/>
                          <a:ea typeface="ＭＳ Ｐゴシック" panose="020B0600070205080204" pitchFamily="34" charset="-128"/>
                        </a:rPr>
                        <a:t>Adja-Ouèrè</a:t>
                      </a: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 </a:t>
                      </a: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06060"/>
                    </a:solidFill>
                  </a:tcPr>
                </a:tc>
                <a:extLst>
                  <a:ext uri="{0D108BD9-81ED-4DB2-BD59-A6C34878D82A}">
                    <a16:rowId xmlns:a16="http://schemas.microsoft.com/office/drawing/2014/main" val="866170199"/>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16</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err="1">
                          <a:ln>
                            <a:noFill/>
                          </a:ln>
                          <a:solidFill>
                            <a:schemeClr val="tx1"/>
                          </a:solidFill>
                          <a:effectLst/>
                          <a:latin typeface="Arial" panose="020B0604020202020204" pitchFamily="34" charset="0"/>
                          <a:ea typeface="ＭＳ Ｐゴシック" panose="020B0600070205080204" pitchFamily="34" charset="-128"/>
                        </a:rPr>
                        <a:t>Adjarra</a:t>
                      </a:r>
                      <a:endPar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14%</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97F6F"/>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06060"/>
                    </a:solidFill>
                  </a:tcPr>
                </a:tc>
                <a:extLst>
                  <a:ext uri="{0D108BD9-81ED-4DB2-BD59-A6C34878D82A}">
                    <a16:rowId xmlns:a16="http://schemas.microsoft.com/office/drawing/2014/main" val="2957901658"/>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17</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err="1">
                          <a:ln>
                            <a:noFill/>
                          </a:ln>
                          <a:solidFill>
                            <a:schemeClr val="tx1"/>
                          </a:solidFill>
                          <a:effectLst/>
                          <a:latin typeface="Arial" panose="020B0604020202020204" pitchFamily="34" charset="0"/>
                          <a:ea typeface="ＭＳ Ｐゴシック" panose="020B0600070205080204" pitchFamily="34" charset="-128"/>
                        </a:rPr>
                        <a:t>Tchaourou</a:t>
                      </a:r>
                      <a:endPar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31%</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A9974"/>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06060"/>
                    </a:solidFill>
                  </a:tcPr>
                </a:tc>
                <a:extLst>
                  <a:ext uri="{0D108BD9-81ED-4DB2-BD59-A6C34878D82A}">
                    <a16:rowId xmlns:a16="http://schemas.microsoft.com/office/drawing/2014/main" val="47676886"/>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18</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Perere</a:t>
                      </a: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0%</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8696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06060"/>
                    </a:solidFill>
                  </a:tcPr>
                </a:tc>
                <a:extLst>
                  <a:ext uri="{0D108BD9-81ED-4DB2-BD59-A6C34878D82A}">
                    <a16:rowId xmlns:a16="http://schemas.microsoft.com/office/drawing/2014/main" val="949590885"/>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19</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err="1">
                          <a:ln>
                            <a:noFill/>
                          </a:ln>
                          <a:solidFill>
                            <a:schemeClr val="tx1"/>
                          </a:solidFill>
                          <a:effectLst/>
                          <a:latin typeface="Arial" panose="020B0604020202020204" pitchFamily="34" charset="0"/>
                          <a:ea typeface="ＭＳ Ｐゴシック" panose="020B0600070205080204" pitchFamily="34" charset="-128"/>
                        </a:rPr>
                        <a:t>Kalale</a:t>
                      </a:r>
                      <a:endPar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27%</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A9273"/>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06060"/>
                    </a:solidFill>
                  </a:tcPr>
                </a:tc>
                <a:extLst>
                  <a:ext uri="{0D108BD9-81ED-4DB2-BD59-A6C34878D82A}">
                    <a16:rowId xmlns:a16="http://schemas.microsoft.com/office/drawing/2014/main" val="1218755451"/>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20</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Cotonú V (Zona)</a:t>
                      </a: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0%</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8696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06060"/>
                    </a:solidFill>
                  </a:tcPr>
                </a:tc>
                <a:extLst>
                  <a:ext uri="{0D108BD9-81ED-4DB2-BD59-A6C34878D82A}">
                    <a16:rowId xmlns:a16="http://schemas.microsoft.com/office/drawing/2014/main" val="2451572639"/>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21</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err="1">
                          <a:ln>
                            <a:noFill/>
                          </a:ln>
                          <a:solidFill>
                            <a:schemeClr val="tx1"/>
                          </a:solidFill>
                          <a:effectLst/>
                          <a:latin typeface="Arial" panose="020B0604020202020204" pitchFamily="34" charset="0"/>
                          <a:ea typeface="ＭＳ Ｐゴシック" panose="020B0600070205080204" pitchFamily="34" charset="-128"/>
                        </a:rPr>
                        <a:t>Segbana</a:t>
                      </a:r>
                      <a:endPar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06060"/>
                    </a:solidFill>
                  </a:tcPr>
                </a:tc>
                <a:extLst>
                  <a:ext uri="{0D108BD9-81ED-4DB2-BD59-A6C34878D82A}">
                    <a16:rowId xmlns:a16="http://schemas.microsoft.com/office/drawing/2014/main" val="2945866221"/>
                  </a:ext>
                </a:extLst>
              </a:tr>
              <a:tr h="179388">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22</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Cotonú I y IV (Zona)</a:t>
                      </a: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noFill/>
                  </a:tcPr>
                </a:tc>
                <a:tc gridSpan="12">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s-ES" sz="1050" b="0" i="1"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Ningún reporte</a:t>
                      </a:r>
                    </a:p>
                  </a:txBody>
                  <a:tcPr marL="5689" marR="5689" marT="4396" marB="0" anchor="ctr"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52734328"/>
                  </a:ext>
                </a:extLst>
              </a:tr>
              <a:tr h="217488">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 </a:t>
                      </a:r>
                    </a:p>
                  </a:txBody>
                  <a:tcPr marL="5689" marR="5689" marT="4396" marB="0" anchor="ctr" horzOverflow="overflow">
                    <a:lnL w="1270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200" b="1"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Media por semana</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200" b="1"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37%</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1200" b="1"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1100" b="1"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1100" b="1"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1100" b="1"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1100" b="1"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1100" b="1"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1100" b="1"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1100" b="1"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1100" b="1"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1100" b="1"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1100" b="1"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82689891"/>
                  </a:ext>
                </a:extLst>
              </a:tr>
            </a:tbl>
          </a:graphicData>
        </a:graphic>
      </p:graphicFrame>
    </p:spTree>
    <p:extLst>
      <p:ext uri="{BB962C8B-B14F-4D97-AF65-F5344CB8AC3E}">
        <p14:creationId xmlns:p14="http://schemas.microsoft.com/office/powerpoint/2010/main" val="27890314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a:t>FETP-F Impacto</a:t>
            </a:r>
            <a:r>
              <a:rPr lang="en-US" altLang="en-US" sz="4400"/>
              <a:t> </a:t>
            </a:r>
            <a:r>
              <a:rPr lang="en-US" altLang="en-US" sz="4400">
                <a:cs typeface="Arial" panose="020B0604020202020204" pitchFamily="34" charset="0"/>
              </a:rPr>
              <a:t>— </a:t>
            </a:r>
            <a:r>
              <a:rPr lang="en-US" altLang="en-US"/>
              <a:t> </a:t>
            </a:r>
            <a:br>
              <a:rPr lang="en-US" altLang="en-US"/>
            </a:br>
            <a:r>
              <a:rPr lang="es-GT" sz="4400" noProof="0"/>
              <a:t>Reportes </a:t>
            </a:r>
            <a:r>
              <a:rPr lang="es-GT" noProof="0"/>
              <a:t>p</a:t>
            </a:r>
            <a:r>
              <a:rPr lang="es-GT" sz="4400" noProof="0"/>
              <a:t>untuales en Benín</a:t>
            </a:r>
            <a:r>
              <a:rPr lang="en-US" altLang="en-US"/>
              <a:t>: 37% a 79%</a:t>
            </a:r>
            <a:endParaRPr lang="en-US"/>
          </a:p>
        </p:txBody>
      </p:sp>
      <p:graphicFrame>
        <p:nvGraphicFramePr>
          <p:cNvPr id="4" name="Content Placeholder 18"/>
          <p:cNvGraphicFramePr>
            <a:graphicFrameLocks noGrp="1"/>
          </p:cNvGraphicFramePr>
          <p:nvPr>
            <p:ph sz="half" idx="2"/>
            <p:extLst>
              <p:ext uri="{D42A27DB-BD31-4B8C-83A1-F6EECF244321}">
                <p14:modId xmlns:p14="http://schemas.microsoft.com/office/powerpoint/2010/main" val="3588523623"/>
              </p:ext>
            </p:extLst>
          </p:nvPr>
        </p:nvGraphicFramePr>
        <p:xfrm>
          <a:off x="838200" y="1479550"/>
          <a:ext cx="10515596" cy="4761695"/>
        </p:xfrm>
        <a:graphic>
          <a:graphicData uri="http://schemas.openxmlformats.org/drawingml/2006/table">
            <a:tbl>
              <a:tblPr/>
              <a:tblGrid>
                <a:gridCol w="219074">
                  <a:extLst>
                    <a:ext uri="{9D8B030D-6E8A-4147-A177-3AD203B41FA5}">
                      <a16:colId xmlns:a16="http://schemas.microsoft.com/office/drawing/2014/main" val="3912727959"/>
                    </a:ext>
                  </a:extLst>
                </a:gridCol>
                <a:gridCol w="1884449">
                  <a:extLst>
                    <a:ext uri="{9D8B030D-6E8A-4147-A177-3AD203B41FA5}">
                      <a16:colId xmlns:a16="http://schemas.microsoft.com/office/drawing/2014/main" val="891818835"/>
                    </a:ext>
                  </a:extLst>
                </a:gridCol>
                <a:gridCol w="673453">
                  <a:extLst>
                    <a:ext uri="{9D8B030D-6E8A-4147-A177-3AD203B41FA5}">
                      <a16:colId xmlns:a16="http://schemas.microsoft.com/office/drawing/2014/main" val="1115136303"/>
                    </a:ext>
                  </a:extLst>
                </a:gridCol>
                <a:gridCol w="839787">
                  <a:extLst>
                    <a:ext uri="{9D8B030D-6E8A-4147-A177-3AD203B41FA5}">
                      <a16:colId xmlns:a16="http://schemas.microsoft.com/office/drawing/2014/main" val="3221903223"/>
                    </a:ext>
                  </a:extLst>
                </a:gridCol>
                <a:gridCol w="673453">
                  <a:extLst>
                    <a:ext uri="{9D8B030D-6E8A-4147-A177-3AD203B41FA5}">
                      <a16:colId xmlns:a16="http://schemas.microsoft.com/office/drawing/2014/main" val="90137911"/>
                    </a:ext>
                  </a:extLst>
                </a:gridCol>
                <a:gridCol w="673453">
                  <a:extLst>
                    <a:ext uri="{9D8B030D-6E8A-4147-A177-3AD203B41FA5}">
                      <a16:colId xmlns:a16="http://schemas.microsoft.com/office/drawing/2014/main" val="700046641"/>
                    </a:ext>
                  </a:extLst>
                </a:gridCol>
                <a:gridCol w="673453">
                  <a:extLst>
                    <a:ext uri="{9D8B030D-6E8A-4147-A177-3AD203B41FA5}">
                      <a16:colId xmlns:a16="http://schemas.microsoft.com/office/drawing/2014/main" val="1777321749"/>
                    </a:ext>
                  </a:extLst>
                </a:gridCol>
                <a:gridCol w="671423">
                  <a:extLst>
                    <a:ext uri="{9D8B030D-6E8A-4147-A177-3AD203B41FA5}">
                      <a16:colId xmlns:a16="http://schemas.microsoft.com/office/drawing/2014/main" val="3029164900"/>
                    </a:ext>
                  </a:extLst>
                </a:gridCol>
                <a:gridCol w="673453">
                  <a:extLst>
                    <a:ext uri="{9D8B030D-6E8A-4147-A177-3AD203B41FA5}">
                      <a16:colId xmlns:a16="http://schemas.microsoft.com/office/drawing/2014/main" val="2212855079"/>
                    </a:ext>
                  </a:extLst>
                </a:gridCol>
                <a:gridCol w="673453">
                  <a:extLst>
                    <a:ext uri="{9D8B030D-6E8A-4147-A177-3AD203B41FA5}">
                      <a16:colId xmlns:a16="http://schemas.microsoft.com/office/drawing/2014/main" val="1957143570"/>
                    </a:ext>
                  </a:extLst>
                </a:gridCol>
                <a:gridCol w="841816">
                  <a:extLst>
                    <a:ext uri="{9D8B030D-6E8A-4147-A177-3AD203B41FA5}">
                      <a16:colId xmlns:a16="http://schemas.microsoft.com/office/drawing/2014/main" val="1053095345"/>
                    </a:ext>
                  </a:extLst>
                </a:gridCol>
                <a:gridCol w="671423">
                  <a:extLst>
                    <a:ext uri="{9D8B030D-6E8A-4147-A177-3AD203B41FA5}">
                      <a16:colId xmlns:a16="http://schemas.microsoft.com/office/drawing/2014/main" val="2249221566"/>
                    </a:ext>
                  </a:extLst>
                </a:gridCol>
                <a:gridCol w="673453">
                  <a:extLst>
                    <a:ext uri="{9D8B030D-6E8A-4147-A177-3AD203B41FA5}">
                      <a16:colId xmlns:a16="http://schemas.microsoft.com/office/drawing/2014/main" val="571798319"/>
                    </a:ext>
                  </a:extLst>
                </a:gridCol>
                <a:gridCol w="673453">
                  <a:extLst>
                    <a:ext uri="{9D8B030D-6E8A-4147-A177-3AD203B41FA5}">
                      <a16:colId xmlns:a16="http://schemas.microsoft.com/office/drawing/2014/main" val="2019206886"/>
                    </a:ext>
                  </a:extLst>
                </a:gridCol>
              </a:tblGrid>
              <a:tr h="315913">
                <a:tc gridSpan="14">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600" b="1"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Porcentaje de centros que reportan a tiempo, por distrito - Benín</a:t>
                      </a:r>
                    </a:p>
                  </a:txBody>
                  <a:tcPr marL="5689" marR="5689" marT="439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93385184"/>
                  </a:ext>
                </a:extLst>
              </a:tr>
              <a:tr h="408894">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altLang="en-U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 </a:t>
                      </a:r>
                    </a:p>
                  </a:txBody>
                  <a:tcPr marL="5689" marR="5689" marT="4396" marB="0" anchor="ctr"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800" b="1"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 </a:t>
                      </a:r>
                    </a:p>
                  </a:txBody>
                  <a:tcPr marL="5689" marR="5689" marT="4396" marB="0" anchor="ctr" horzOverflow="overflow">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800" b="1"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 </a:t>
                      </a:r>
                    </a:p>
                  </a:txBody>
                  <a:tcPr marL="5689" marR="5689" marT="4396" marB="0" anchor="ctr" horzOverflow="overflow">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100" b="1"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Taller 1  FETP-F</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DDEBF7"/>
                    </a:solidFill>
                  </a:tcPr>
                </a:tc>
                <a:tc gridSpan="6">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s-ES" sz="1100" b="1"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Trabajo de campo del taller 1</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B4C6E7"/>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100" b="1"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Taller 1  FETP-F</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DDEBF7"/>
                    </a:solidFill>
                  </a:tcPr>
                </a:tc>
                <a:tc gridSpan="3">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100" b="1"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Trabajo de campo del taller 2</a:t>
                      </a:r>
                    </a:p>
                  </a:txBody>
                  <a:tcPr marL="5689" marR="5689" marT="4396" marB="0" anchor="ctr" horzOverflow="overflow">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B4C6E7"/>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17429365"/>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s-ES" altLang="en-U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200" b="1"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Distritos</a:t>
                      </a: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S 25</a:t>
                      </a:r>
                    </a:p>
                  </a:txBody>
                  <a:tcPr marL="5689" marR="5689" marT="4396" marB="0" anchor="ctr" horzOverflow="overflow">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S 26</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S 27</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S 28</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S 29</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S 30</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S 31</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 S 32</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S 33</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S 34</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S 35</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S 36</a:t>
                      </a:r>
                    </a:p>
                  </a:txBody>
                  <a:tcPr marL="5689" marR="5689" marT="4396" marB="0" anchor="ctr" horzOverflow="overflow">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8862526"/>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s-ES" altLang="en-U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NIKKI</a:t>
                      </a: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94%</a:t>
                      </a:r>
                    </a:p>
                  </a:txBody>
                  <a:tcPr marL="5689" marR="5689" marT="4396" marB="0" anchor="ctr" horzOverflow="overflow">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9ECF7F"/>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94%</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9ECF7F"/>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88%</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D9E082"/>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56%</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FCC0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31%</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FA9974"/>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31%</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FA9974"/>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38%</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FBA376"/>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38%</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FBA376"/>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606060"/>
                    </a:solidFill>
                  </a:tcPr>
                </a:tc>
                <a:extLst>
                  <a:ext uri="{0D108BD9-81ED-4DB2-BD59-A6C34878D82A}">
                    <a16:rowId xmlns:a16="http://schemas.microsoft.com/office/drawing/2014/main" val="1512501471"/>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s-ES" altLang="en-U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2</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SO-AVA</a:t>
                      </a: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56%</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CBF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56%</a:t>
                      </a:r>
                    </a:p>
                  </a:txBody>
                  <a:tcPr marL="5689" marR="5689" marT="4396" marB="0" anchor="ctr" horzOverflow="overflow">
                    <a:lnL>
                      <a:noFill/>
                    </a:lnL>
                    <a:lnR>
                      <a:noFill/>
                    </a:lnR>
                    <a:lnT>
                      <a:noFill/>
                    </a:lnT>
                    <a:lnB>
                      <a:noFill/>
                    </a:lnB>
                    <a:lnTlToBr>
                      <a:noFill/>
                    </a:lnTlToBr>
                    <a:lnBlToTr>
                      <a:noFill/>
                    </a:lnBlToTr>
                    <a:solidFill>
                      <a:srgbClr val="FCBF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56%</a:t>
                      </a:r>
                    </a:p>
                  </a:txBody>
                  <a:tcPr marL="5689" marR="5689" marT="4396" marB="0" anchor="ctr" horzOverflow="overflow">
                    <a:lnL>
                      <a:noFill/>
                    </a:lnL>
                    <a:lnR>
                      <a:noFill/>
                    </a:lnR>
                    <a:lnT>
                      <a:noFill/>
                    </a:lnT>
                    <a:lnB>
                      <a:noFill/>
                    </a:lnB>
                    <a:lnTlToBr>
                      <a:noFill/>
                    </a:lnTlToBr>
                    <a:lnBlToTr>
                      <a:noFill/>
                    </a:lnBlToTr>
                    <a:solidFill>
                      <a:srgbClr val="FCBF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78%</a:t>
                      </a:r>
                    </a:p>
                  </a:txBody>
                  <a:tcPr marL="5689" marR="5689" marT="4396" marB="0" anchor="ctr" horzOverflow="overflow">
                    <a:lnL>
                      <a:noFill/>
                    </a:lnL>
                    <a:lnR>
                      <a:noFill/>
                    </a:lnR>
                    <a:lnT>
                      <a:noFill/>
                    </a:lnT>
                    <a:lnB>
                      <a:noFill/>
                    </a:lnB>
                    <a:lnTlToBr>
                      <a:noFill/>
                    </a:lnTlToBr>
                    <a:lnBlToTr>
                      <a:noFill/>
                    </a:lnBlToTr>
                    <a:solidFill>
                      <a:srgbClr val="FEE282"/>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06060"/>
                    </a:solidFill>
                  </a:tcPr>
                </a:tc>
                <a:extLst>
                  <a:ext uri="{0D108BD9-81ED-4DB2-BD59-A6C34878D82A}">
                    <a16:rowId xmlns:a16="http://schemas.microsoft.com/office/drawing/2014/main" val="4088055989"/>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s-ES" altLang="en-U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3</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PEV </a:t>
                      </a:r>
                      <a:r>
                        <a:rPr kumimoji="0" lang="es-ES" sz="1050" b="0" i="0" u="none" strike="noStrike" cap="none" normalizeH="0" baseline="0" noProof="0" err="1">
                          <a:ln>
                            <a:noFill/>
                          </a:ln>
                          <a:solidFill>
                            <a:schemeClr val="tx1"/>
                          </a:solidFill>
                          <a:effectLst/>
                          <a:latin typeface="Arial" panose="020B0604020202020204" pitchFamily="34" charset="0"/>
                          <a:ea typeface="ＭＳ Ｐゴシック" panose="020B0600070205080204" pitchFamily="34" charset="-128"/>
                        </a:rPr>
                        <a:t>d'Abomey-Calavi</a:t>
                      </a:r>
                      <a:endPar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25%</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A9072"/>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25%</a:t>
                      </a:r>
                    </a:p>
                  </a:txBody>
                  <a:tcPr marL="5689" marR="5689" marT="4396" marB="0" anchor="ctr" horzOverflow="overflow">
                    <a:lnL>
                      <a:noFill/>
                    </a:lnL>
                    <a:lnR>
                      <a:noFill/>
                    </a:lnR>
                    <a:lnT>
                      <a:noFill/>
                    </a:lnT>
                    <a:lnB>
                      <a:noFill/>
                    </a:lnB>
                    <a:lnTlToBr>
                      <a:noFill/>
                    </a:lnTlToBr>
                    <a:lnBlToTr>
                      <a:noFill/>
                    </a:lnBlToTr>
                    <a:solidFill>
                      <a:srgbClr val="FA9072"/>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38%</a:t>
                      </a:r>
                    </a:p>
                  </a:txBody>
                  <a:tcPr marL="5689" marR="5689" marT="4396" marB="0" anchor="ctr" horzOverflow="overflow">
                    <a:lnL>
                      <a:noFill/>
                    </a:lnL>
                    <a:lnR>
                      <a:noFill/>
                    </a:lnR>
                    <a:lnT>
                      <a:noFill/>
                    </a:lnT>
                    <a:lnB>
                      <a:noFill/>
                    </a:lnB>
                    <a:lnTlToBr>
                      <a:noFill/>
                    </a:lnTlToBr>
                    <a:lnBlToTr>
                      <a:noFill/>
                    </a:lnBlToTr>
                    <a:solidFill>
                      <a:srgbClr val="FBA376"/>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50%</a:t>
                      </a:r>
                    </a:p>
                  </a:txBody>
                  <a:tcPr marL="5689" marR="5689" marT="4396" marB="0" anchor="ctr" horzOverflow="overflow">
                    <a:lnL>
                      <a:noFill/>
                    </a:lnL>
                    <a:lnR>
                      <a:noFill/>
                    </a:lnR>
                    <a:lnT>
                      <a:noFill/>
                    </a:lnT>
                    <a:lnB>
                      <a:noFill/>
                    </a:lnB>
                    <a:lnTlToBr>
                      <a:noFill/>
                    </a:lnTlToBr>
                    <a:lnBlToTr>
                      <a:noFill/>
                    </a:lnBlToTr>
                    <a:solidFill>
                      <a:srgbClr val="FCB77A"/>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63%</a:t>
                      </a:r>
                    </a:p>
                  </a:txBody>
                  <a:tcPr marL="5689" marR="5689" marT="4396" marB="0" anchor="ctr" horzOverflow="overflow">
                    <a:lnL>
                      <a:noFill/>
                    </a:lnL>
                    <a:lnR>
                      <a:noFill/>
                    </a:lnR>
                    <a:lnT>
                      <a:noFill/>
                    </a:lnT>
                    <a:lnB>
                      <a:noFill/>
                    </a:lnB>
                    <a:lnTlToBr>
                      <a:noFill/>
                    </a:lnTlToBr>
                    <a:lnBlToTr>
                      <a:noFill/>
                    </a:lnBlToTr>
                    <a:solidFill>
                      <a:srgbClr val="FDCA7D"/>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75%</a:t>
                      </a:r>
                    </a:p>
                  </a:txBody>
                  <a:tcPr marL="5689" marR="5689" marT="4396" marB="0" anchor="ctr" horzOverflow="overflow">
                    <a:lnL>
                      <a:noFill/>
                    </a:lnL>
                    <a:lnR>
                      <a:noFill/>
                    </a:lnR>
                    <a:lnT>
                      <a:noFill/>
                    </a:lnT>
                    <a:lnB>
                      <a:noFill/>
                    </a:lnB>
                    <a:lnTlToBr>
                      <a:noFill/>
                    </a:lnTlToBr>
                    <a:lnBlToTr>
                      <a:noFill/>
                    </a:lnBlToTr>
                    <a:solidFill>
                      <a:srgbClr val="FEDD81"/>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75%</a:t>
                      </a:r>
                    </a:p>
                  </a:txBody>
                  <a:tcPr marL="5689" marR="5689" marT="4396" marB="0" anchor="ctr" horzOverflow="overflow">
                    <a:lnL>
                      <a:noFill/>
                    </a:lnL>
                    <a:lnR>
                      <a:noFill/>
                    </a:lnR>
                    <a:lnT>
                      <a:noFill/>
                    </a:lnT>
                    <a:lnB>
                      <a:noFill/>
                    </a:lnB>
                    <a:lnTlToBr>
                      <a:noFill/>
                    </a:lnTlToBr>
                    <a:lnBlToTr>
                      <a:noFill/>
                    </a:lnBlToTr>
                    <a:solidFill>
                      <a:srgbClr val="FEDD81"/>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88%</a:t>
                      </a:r>
                    </a:p>
                  </a:txBody>
                  <a:tcPr marL="5689" marR="5689" marT="4396" marB="0" anchor="ctr" horzOverflow="overflow">
                    <a:lnL>
                      <a:noFill/>
                    </a:lnL>
                    <a:lnR>
                      <a:noFill/>
                    </a:lnR>
                    <a:lnT>
                      <a:noFill/>
                    </a:lnT>
                    <a:lnB>
                      <a:noFill/>
                    </a:lnB>
                    <a:lnTlToBr>
                      <a:noFill/>
                    </a:lnTlToBr>
                    <a:lnBlToTr>
                      <a:noFill/>
                    </a:lnBlToTr>
                    <a:solidFill>
                      <a:srgbClr val="D9E082"/>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06060"/>
                    </a:solidFill>
                  </a:tcPr>
                </a:tc>
                <a:extLst>
                  <a:ext uri="{0D108BD9-81ED-4DB2-BD59-A6C34878D82A}">
                    <a16:rowId xmlns:a16="http://schemas.microsoft.com/office/drawing/2014/main" val="3308511929"/>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s-ES" altLang="en-U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4</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Guardar</a:t>
                      </a: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0%</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8696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0%</a:t>
                      </a:r>
                    </a:p>
                  </a:txBody>
                  <a:tcPr marL="5689" marR="5689" marT="4396" marB="0" anchor="ctr" horzOverflow="overflow">
                    <a:lnL>
                      <a:noFill/>
                    </a:lnL>
                    <a:lnR>
                      <a:noFill/>
                    </a:lnR>
                    <a:lnT>
                      <a:noFill/>
                    </a:lnT>
                    <a:lnB>
                      <a:noFill/>
                    </a:lnB>
                    <a:lnTlToBr>
                      <a:noFill/>
                    </a:lnTlToBr>
                    <a:lnBlToTr>
                      <a:noFill/>
                    </a:lnBlToTr>
                    <a:solidFill>
                      <a:srgbClr val="F8696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42%</a:t>
                      </a:r>
                    </a:p>
                  </a:txBody>
                  <a:tcPr marL="5689" marR="5689" marT="4396" marB="0" anchor="ctr" horzOverflow="overflow">
                    <a:lnL>
                      <a:noFill/>
                    </a:lnL>
                    <a:lnR>
                      <a:noFill/>
                    </a:lnR>
                    <a:lnT>
                      <a:noFill/>
                    </a:lnT>
                    <a:lnB>
                      <a:noFill/>
                    </a:lnB>
                    <a:lnTlToBr>
                      <a:noFill/>
                    </a:lnTlToBr>
                    <a:lnBlToTr>
                      <a:noFill/>
                    </a:lnBlToTr>
                    <a:solidFill>
                      <a:srgbClr val="FBAA77"/>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83%</a:t>
                      </a:r>
                    </a:p>
                  </a:txBody>
                  <a:tcPr marL="5689" marR="5689" marT="4396" marB="0" anchor="ctr" horzOverflow="overflow">
                    <a:lnL>
                      <a:noFill/>
                    </a:lnL>
                    <a:lnR>
                      <a:noFill/>
                    </a:lnR>
                    <a:lnT>
                      <a:noFill/>
                    </a:lnT>
                    <a:lnB>
                      <a:noFill/>
                    </a:lnB>
                    <a:lnTlToBr>
                      <a:noFill/>
                    </a:lnTlToBr>
                    <a:lnBlToTr>
                      <a:noFill/>
                    </a:lnBlToTr>
                    <a:solidFill>
                      <a:srgbClr val="FFEB84"/>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83%</a:t>
                      </a:r>
                    </a:p>
                  </a:txBody>
                  <a:tcPr marL="5689" marR="5689" marT="4396" marB="0" anchor="ctr" horzOverflow="overflow">
                    <a:lnL>
                      <a:noFill/>
                    </a:lnL>
                    <a:lnR>
                      <a:noFill/>
                    </a:lnR>
                    <a:lnT>
                      <a:noFill/>
                    </a:lnT>
                    <a:lnB>
                      <a:noFill/>
                    </a:lnB>
                    <a:lnTlToBr>
                      <a:noFill/>
                    </a:lnTlToBr>
                    <a:lnBlToTr>
                      <a:noFill/>
                    </a:lnBlToTr>
                    <a:solidFill>
                      <a:srgbClr val="FFEB84"/>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92%</a:t>
                      </a:r>
                    </a:p>
                  </a:txBody>
                  <a:tcPr marL="5689" marR="5689" marT="4396" marB="0" anchor="ctr" horzOverflow="overflow">
                    <a:lnL>
                      <a:noFill/>
                    </a:lnL>
                    <a:lnR>
                      <a:noFill/>
                    </a:lnR>
                    <a:lnT>
                      <a:noFill/>
                    </a:lnT>
                    <a:lnB>
                      <a:noFill/>
                    </a:lnB>
                    <a:lnTlToBr>
                      <a:noFill/>
                    </a:lnTlToBr>
                    <a:lnBlToTr>
                      <a:noFill/>
                    </a:lnBlToTr>
                    <a:solidFill>
                      <a:srgbClr val="B2D58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06060"/>
                    </a:solidFill>
                  </a:tcPr>
                </a:tc>
                <a:extLst>
                  <a:ext uri="{0D108BD9-81ED-4DB2-BD59-A6C34878D82A}">
                    <a16:rowId xmlns:a16="http://schemas.microsoft.com/office/drawing/2014/main" val="400964935"/>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s-ES" altLang="en-U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5</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err="1">
                          <a:ln>
                            <a:noFill/>
                          </a:ln>
                          <a:solidFill>
                            <a:schemeClr val="tx1"/>
                          </a:solidFill>
                          <a:effectLst/>
                          <a:latin typeface="Arial" panose="020B0604020202020204" pitchFamily="34" charset="0"/>
                          <a:ea typeface="ＭＳ Ｐゴシック" panose="020B0600070205080204" pitchFamily="34" charset="-128"/>
                        </a:rPr>
                        <a:t>Zagnanado</a:t>
                      </a:r>
                      <a:endPar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25%</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A9072"/>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0%</a:t>
                      </a:r>
                    </a:p>
                  </a:txBody>
                  <a:tcPr marL="5689" marR="5689" marT="4396" marB="0" anchor="ctr" horzOverflow="overflow">
                    <a:lnL>
                      <a:noFill/>
                    </a:lnL>
                    <a:lnR>
                      <a:noFill/>
                    </a:lnR>
                    <a:lnT>
                      <a:noFill/>
                    </a:lnT>
                    <a:lnB>
                      <a:noFill/>
                    </a:lnB>
                    <a:lnTlToBr>
                      <a:noFill/>
                    </a:lnTlToBr>
                    <a:lnBlToTr>
                      <a:noFill/>
                    </a:lnBlToTr>
                    <a:solidFill>
                      <a:srgbClr val="F8696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0%</a:t>
                      </a:r>
                    </a:p>
                  </a:txBody>
                  <a:tcPr marL="5689" marR="5689" marT="4396" marB="0" anchor="ctr" horzOverflow="overflow">
                    <a:lnL>
                      <a:noFill/>
                    </a:lnL>
                    <a:lnR>
                      <a:noFill/>
                    </a:lnR>
                    <a:lnT>
                      <a:noFill/>
                    </a:lnT>
                    <a:lnB>
                      <a:noFill/>
                    </a:lnB>
                    <a:lnTlToBr>
                      <a:noFill/>
                    </a:lnTlToBr>
                    <a:lnBlToTr>
                      <a:noFill/>
                    </a:lnBlToTr>
                    <a:solidFill>
                      <a:srgbClr val="F8696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50%</a:t>
                      </a:r>
                    </a:p>
                  </a:txBody>
                  <a:tcPr marL="5689" marR="5689" marT="4396" marB="0" anchor="ctr" horzOverflow="overflow">
                    <a:lnL>
                      <a:noFill/>
                    </a:lnL>
                    <a:lnR>
                      <a:noFill/>
                    </a:lnR>
                    <a:lnT>
                      <a:noFill/>
                    </a:lnT>
                    <a:lnB>
                      <a:noFill/>
                    </a:lnB>
                    <a:lnTlToBr>
                      <a:noFill/>
                    </a:lnTlToBr>
                    <a:lnBlToTr>
                      <a:noFill/>
                    </a:lnBlToTr>
                    <a:solidFill>
                      <a:srgbClr val="FCB77A"/>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06060"/>
                    </a:solidFill>
                  </a:tcPr>
                </a:tc>
                <a:extLst>
                  <a:ext uri="{0D108BD9-81ED-4DB2-BD59-A6C34878D82A}">
                    <a16:rowId xmlns:a16="http://schemas.microsoft.com/office/drawing/2014/main" val="1964504784"/>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s-ES" altLang="en-U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6</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err="1">
                          <a:ln>
                            <a:noFill/>
                          </a:ln>
                          <a:solidFill>
                            <a:schemeClr val="tx1"/>
                          </a:solidFill>
                          <a:effectLst/>
                          <a:latin typeface="Arial" panose="020B0604020202020204" pitchFamily="34" charset="0"/>
                          <a:ea typeface="ＭＳ Ｐゴシック" panose="020B0600070205080204" pitchFamily="34" charset="-128"/>
                        </a:rPr>
                        <a:t>Malanville</a:t>
                      </a:r>
                      <a:endPar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06060"/>
                    </a:solidFill>
                  </a:tcPr>
                </a:tc>
                <a:extLst>
                  <a:ext uri="{0D108BD9-81ED-4DB2-BD59-A6C34878D82A}">
                    <a16:rowId xmlns:a16="http://schemas.microsoft.com/office/drawing/2014/main" val="3202495254"/>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s-ES" altLang="en-U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7</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err="1">
                          <a:ln>
                            <a:noFill/>
                          </a:ln>
                          <a:solidFill>
                            <a:schemeClr val="tx1"/>
                          </a:solidFill>
                          <a:effectLst/>
                          <a:latin typeface="Arial" panose="020B0604020202020204" pitchFamily="34" charset="0"/>
                          <a:ea typeface="ＭＳ Ｐゴシック" panose="020B0600070205080204" pitchFamily="34" charset="-128"/>
                        </a:rPr>
                        <a:t>Allada</a:t>
                      </a:r>
                      <a:endPar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25%</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A9072"/>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25%</a:t>
                      </a:r>
                    </a:p>
                  </a:txBody>
                  <a:tcPr marL="5689" marR="5689" marT="4396" marB="0" anchor="ctr" horzOverflow="overflow">
                    <a:lnL>
                      <a:noFill/>
                    </a:lnL>
                    <a:lnR>
                      <a:noFill/>
                    </a:lnR>
                    <a:lnT>
                      <a:noFill/>
                    </a:lnT>
                    <a:lnB>
                      <a:noFill/>
                    </a:lnB>
                    <a:lnTlToBr>
                      <a:noFill/>
                    </a:lnTlToBr>
                    <a:lnBlToTr>
                      <a:noFill/>
                    </a:lnBlToTr>
                    <a:solidFill>
                      <a:srgbClr val="FA9072"/>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50%</a:t>
                      </a:r>
                    </a:p>
                  </a:txBody>
                  <a:tcPr marL="5689" marR="5689" marT="4396" marB="0" anchor="ctr" horzOverflow="overflow">
                    <a:lnL>
                      <a:noFill/>
                    </a:lnL>
                    <a:lnR>
                      <a:noFill/>
                    </a:lnR>
                    <a:lnT>
                      <a:noFill/>
                    </a:lnT>
                    <a:lnB>
                      <a:noFill/>
                    </a:lnB>
                    <a:lnTlToBr>
                      <a:noFill/>
                    </a:lnTlToBr>
                    <a:lnBlToTr>
                      <a:noFill/>
                    </a:lnBlToTr>
                    <a:solidFill>
                      <a:srgbClr val="FCB77A"/>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75%</a:t>
                      </a:r>
                    </a:p>
                  </a:txBody>
                  <a:tcPr marL="5689" marR="5689" marT="4396" marB="0" anchor="ctr" horzOverflow="overflow">
                    <a:lnL>
                      <a:noFill/>
                    </a:lnL>
                    <a:lnR>
                      <a:noFill/>
                    </a:lnR>
                    <a:lnT>
                      <a:noFill/>
                    </a:lnT>
                    <a:lnB>
                      <a:noFill/>
                    </a:lnB>
                    <a:lnTlToBr>
                      <a:noFill/>
                    </a:lnTlToBr>
                    <a:lnBlToTr>
                      <a:noFill/>
                    </a:lnBlToTr>
                    <a:solidFill>
                      <a:srgbClr val="FEDD81"/>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25%</a:t>
                      </a:r>
                    </a:p>
                  </a:txBody>
                  <a:tcPr marL="5689" marR="5689" marT="4396" marB="0" anchor="ctr" horzOverflow="overflow">
                    <a:lnL>
                      <a:noFill/>
                    </a:lnL>
                    <a:lnR>
                      <a:noFill/>
                    </a:lnR>
                    <a:lnT>
                      <a:noFill/>
                    </a:lnT>
                    <a:lnB>
                      <a:noFill/>
                    </a:lnB>
                    <a:lnTlToBr>
                      <a:noFill/>
                    </a:lnTlToBr>
                    <a:lnBlToTr>
                      <a:noFill/>
                    </a:lnBlToTr>
                    <a:solidFill>
                      <a:srgbClr val="FA9072"/>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50%</a:t>
                      </a:r>
                    </a:p>
                  </a:txBody>
                  <a:tcPr marL="5689" marR="5689" marT="4396" marB="0" anchor="ctr" horzOverflow="overflow">
                    <a:lnL>
                      <a:noFill/>
                    </a:lnL>
                    <a:lnR>
                      <a:noFill/>
                    </a:lnR>
                    <a:lnT>
                      <a:noFill/>
                    </a:lnT>
                    <a:lnB>
                      <a:noFill/>
                    </a:lnB>
                    <a:lnTlToBr>
                      <a:noFill/>
                    </a:lnTlToBr>
                    <a:lnBlToTr>
                      <a:noFill/>
                    </a:lnBlToTr>
                    <a:solidFill>
                      <a:srgbClr val="FCB77A"/>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06060"/>
                    </a:solidFill>
                  </a:tcPr>
                </a:tc>
                <a:extLst>
                  <a:ext uri="{0D108BD9-81ED-4DB2-BD59-A6C34878D82A}">
                    <a16:rowId xmlns:a16="http://schemas.microsoft.com/office/drawing/2014/main" val="3350242336"/>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s-ES" altLang="en-U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8</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Cotonú 7</a:t>
                      </a: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0%</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8696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0%</a:t>
                      </a:r>
                    </a:p>
                  </a:txBody>
                  <a:tcPr marL="5689" marR="5689" marT="4396" marB="0" anchor="ctr" horzOverflow="overflow">
                    <a:lnL>
                      <a:noFill/>
                    </a:lnL>
                    <a:lnR>
                      <a:noFill/>
                    </a:lnR>
                    <a:lnT>
                      <a:noFill/>
                    </a:lnT>
                    <a:lnB>
                      <a:noFill/>
                    </a:lnB>
                    <a:lnTlToBr>
                      <a:noFill/>
                    </a:lnTlToBr>
                    <a:lnBlToTr>
                      <a:noFill/>
                    </a:lnBlToTr>
                    <a:solidFill>
                      <a:srgbClr val="F8696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0%</a:t>
                      </a:r>
                    </a:p>
                  </a:txBody>
                  <a:tcPr marL="5689" marR="5689" marT="4396" marB="0" anchor="ctr" horzOverflow="overflow">
                    <a:lnL>
                      <a:noFill/>
                    </a:lnL>
                    <a:lnR>
                      <a:noFill/>
                    </a:lnR>
                    <a:lnT>
                      <a:noFill/>
                    </a:lnT>
                    <a:lnB>
                      <a:noFill/>
                    </a:lnB>
                    <a:lnTlToBr>
                      <a:noFill/>
                    </a:lnTlToBr>
                    <a:lnBlToTr>
                      <a:noFill/>
                    </a:lnBlToTr>
                    <a:solidFill>
                      <a:srgbClr val="F8696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0%</a:t>
                      </a:r>
                    </a:p>
                  </a:txBody>
                  <a:tcPr marL="5689" marR="5689" marT="4396" marB="0" anchor="ctr" horzOverflow="overflow">
                    <a:lnL>
                      <a:noFill/>
                    </a:lnL>
                    <a:lnR>
                      <a:noFill/>
                    </a:lnR>
                    <a:lnT>
                      <a:noFill/>
                    </a:lnT>
                    <a:lnB>
                      <a:noFill/>
                    </a:lnB>
                    <a:lnTlToBr>
                      <a:noFill/>
                    </a:lnTlToBr>
                    <a:lnBlToTr>
                      <a:noFill/>
                    </a:lnBlToTr>
                    <a:solidFill>
                      <a:srgbClr val="F8696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0%</a:t>
                      </a:r>
                    </a:p>
                  </a:txBody>
                  <a:tcPr marL="5689" marR="5689" marT="4396" marB="0" anchor="ctr" horzOverflow="overflow">
                    <a:lnL>
                      <a:noFill/>
                    </a:lnL>
                    <a:lnR>
                      <a:noFill/>
                    </a:lnR>
                    <a:lnT>
                      <a:noFill/>
                    </a:lnT>
                    <a:lnB>
                      <a:noFill/>
                    </a:lnB>
                    <a:lnTlToBr>
                      <a:noFill/>
                    </a:lnTlToBr>
                    <a:lnBlToTr>
                      <a:noFill/>
                    </a:lnBlToTr>
                    <a:solidFill>
                      <a:srgbClr val="F8696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0%</a:t>
                      </a:r>
                    </a:p>
                  </a:txBody>
                  <a:tcPr marL="5689" marR="5689" marT="4396" marB="0" anchor="ctr" horzOverflow="overflow">
                    <a:lnL>
                      <a:noFill/>
                    </a:lnL>
                    <a:lnR>
                      <a:noFill/>
                    </a:lnR>
                    <a:lnT>
                      <a:noFill/>
                    </a:lnT>
                    <a:lnB>
                      <a:noFill/>
                    </a:lnB>
                    <a:lnTlToBr>
                      <a:noFill/>
                    </a:lnTlToBr>
                    <a:lnBlToTr>
                      <a:noFill/>
                    </a:lnBlToTr>
                    <a:solidFill>
                      <a:srgbClr val="F8696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50%</a:t>
                      </a:r>
                    </a:p>
                  </a:txBody>
                  <a:tcPr marL="5689" marR="5689" marT="4396" marB="0" anchor="ctr" horzOverflow="overflow">
                    <a:lnL>
                      <a:noFill/>
                    </a:lnL>
                    <a:lnR>
                      <a:noFill/>
                    </a:lnR>
                    <a:lnT>
                      <a:noFill/>
                    </a:lnT>
                    <a:lnB>
                      <a:noFill/>
                    </a:lnB>
                    <a:lnTlToBr>
                      <a:noFill/>
                    </a:lnTlToBr>
                    <a:lnBlToTr>
                      <a:noFill/>
                    </a:lnBlToTr>
                    <a:solidFill>
                      <a:srgbClr val="FCB77A"/>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50%</a:t>
                      </a:r>
                    </a:p>
                  </a:txBody>
                  <a:tcPr marL="5689" marR="5689" marT="4396" marB="0" anchor="ctr" horzOverflow="overflow">
                    <a:lnL>
                      <a:noFill/>
                    </a:lnL>
                    <a:lnR>
                      <a:noFill/>
                    </a:lnR>
                    <a:lnT>
                      <a:noFill/>
                    </a:lnT>
                    <a:lnB>
                      <a:noFill/>
                    </a:lnB>
                    <a:lnTlToBr>
                      <a:noFill/>
                    </a:lnTlToBr>
                    <a:lnBlToTr>
                      <a:noFill/>
                    </a:lnBlToTr>
                    <a:solidFill>
                      <a:srgbClr val="FCB77A"/>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06060"/>
                    </a:solidFill>
                  </a:tcPr>
                </a:tc>
                <a:extLst>
                  <a:ext uri="{0D108BD9-81ED-4DB2-BD59-A6C34878D82A}">
                    <a16:rowId xmlns:a16="http://schemas.microsoft.com/office/drawing/2014/main" val="4255561567"/>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s-ES" altLang="en-U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9</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err="1">
                          <a:ln>
                            <a:noFill/>
                          </a:ln>
                          <a:solidFill>
                            <a:schemeClr val="tx1"/>
                          </a:solidFill>
                          <a:effectLst/>
                          <a:latin typeface="Arial" panose="020B0604020202020204" pitchFamily="34" charset="0"/>
                          <a:ea typeface="ＭＳ Ｐゴシック" panose="020B0600070205080204" pitchFamily="34" charset="-128"/>
                        </a:rPr>
                        <a:t>Aguégués</a:t>
                      </a:r>
                      <a:endPar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0%</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8696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0%</a:t>
                      </a:r>
                    </a:p>
                  </a:txBody>
                  <a:tcPr marL="5689" marR="5689" marT="4396" marB="0" anchor="ctr" horzOverflow="overflow">
                    <a:lnL>
                      <a:noFill/>
                    </a:lnL>
                    <a:lnR>
                      <a:noFill/>
                    </a:lnR>
                    <a:lnT>
                      <a:noFill/>
                    </a:lnT>
                    <a:lnB>
                      <a:noFill/>
                    </a:lnB>
                    <a:lnTlToBr>
                      <a:noFill/>
                    </a:lnTlToBr>
                    <a:lnBlToTr>
                      <a:noFill/>
                    </a:lnBlToTr>
                    <a:solidFill>
                      <a:srgbClr val="F8696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0%</a:t>
                      </a:r>
                    </a:p>
                  </a:txBody>
                  <a:tcPr marL="5689" marR="5689" marT="4396" marB="0" anchor="ctr" horzOverflow="overflow">
                    <a:lnL>
                      <a:noFill/>
                    </a:lnL>
                    <a:lnR>
                      <a:noFill/>
                    </a:lnR>
                    <a:lnT>
                      <a:noFill/>
                    </a:lnT>
                    <a:lnB>
                      <a:noFill/>
                    </a:lnB>
                    <a:lnTlToBr>
                      <a:noFill/>
                    </a:lnTlToBr>
                    <a:lnBlToTr>
                      <a:noFill/>
                    </a:lnBlToTr>
                    <a:solidFill>
                      <a:srgbClr val="F8696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0%</a:t>
                      </a:r>
                    </a:p>
                  </a:txBody>
                  <a:tcPr marL="5689" marR="5689" marT="4396" marB="0" anchor="ctr" horzOverflow="overflow">
                    <a:lnL>
                      <a:noFill/>
                    </a:lnL>
                    <a:lnR>
                      <a:noFill/>
                    </a:lnR>
                    <a:lnT>
                      <a:noFill/>
                    </a:lnT>
                    <a:lnB>
                      <a:noFill/>
                    </a:lnB>
                    <a:lnTlToBr>
                      <a:noFill/>
                    </a:lnTlToBr>
                    <a:lnBlToTr>
                      <a:noFill/>
                    </a:lnBlToTr>
                    <a:solidFill>
                      <a:srgbClr val="F8696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06060"/>
                    </a:solidFill>
                  </a:tcPr>
                </a:tc>
                <a:extLst>
                  <a:ext uri="{0D108BD9-81ED-4DB2-BD59-A6C34878D82A}">
                    <a16:rowId xmlns:a16="http://schemas.microsoft.com/office/drawing/2014/main" val="165699039"/>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s-ES" altLang="en-U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err="1">
                          <a:ln>
                            <a:noFill/>
                          </a:ln>
                          <a:solidFill>
                            <a:schemeClr val="tx1"/>
                          </a:solidFill>
                          <a:effectLst/>
                          <a:latin typeface="Arial" panose="020B0604020202020204" pitchFamily="34" charset="0"/>
                          <a:ea typeface="ＭＳ Ｐゴシック" panose="020B0600070205080204" pitchFamily="34" charset="-128"/>
                        </a:rPr>
                        <a:t>Pobe</a:t>
                      </a:r>
                      <a:endPar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67%</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DD07F"/>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83%</a:t>
                      </a:r>
                    </a:p>
                  </a:txBody>
                  <a:tcPr marL="5689" marR="5689" marT="4396" marB="0" anchor="ctr" horzOverflow="overflow">
                    <a:lnL>
                      <a:noFill/>
                    </a:lnL>
                    <a:lnR>
                      <a:noFill/>
                    </a:lnR>
                    <a:lnT>
                      <a:noFill/>
                    </a:lnT>
                    <a:lnB>
                      <a:noFill/>
                    </a:lnB>
                    <a:lnTlToBr>
                      <a:noFill/>
                    </a:lnTlToBr>
                    <a:lnBlToTr>
                      <a:noFill/>
                    </a:lnBlToTr>
                    <a:solidFill>
                      <a:srgbClr val="FFEB84"/>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83%</a:t>
                      </a:r>
                    </a:p>
                  </a:txBody>
                  <a:tcPr marL="5689" marR="5689" marT="4396" marB="0" anchor="ctr" horzOverflow="overflow">
                    <a:lnL>
                      <a:noFill/>
                    </a:lnL>
                    <a:lnR>
                      <a:noFill/>
                    </a:lnR>
                    <a:lnT>
                      <a:noFill/>
                    </a:lnT>
                    <a:lnB>
                      <a:noFill/>
                    </a:lnB>
                    <a:lnTlToBr>
                      <a:noFill/>
                    </a:lnTlToBr>
                    <a:lnBlToTr>
                      <a:noFill/>
                    </a:lnBlToTr>
                    <a:solidFill>
                      <a:srgbClr val="FFEB84"/>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83%</a:t>
                      </a:r>
                    </a:p>
                  </a:txBody>
                  <a:tcPr marL="5689" marR="5689" marT="4396" marB="0" anchor="ctr" horzOverflow="overflow">
                    <a:lnL>
                      <a:noFill/>
                    </a:lnL>
                    <a:lnR>
                      <a:noFill/>
                    </a:lnR>
                    <a:lnT>
                      <a:noFill/>
                    </a:lnT>
                    <a:lnB>
                      <a:noFill/>
                    </a:lnB>
                    <a:lnTlToBr>
                      <a:noFill/>
                    </a:lnTlToBr>
                    <a:lnBlToTr>
                      <a:noFill/>
                    </a:lnBlToTr>
                    <a:solidFill>
                      <a:srgbClr val="FFEB84"/>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83%</a:t>
                      </a:r>
                    </a:p>
                  </a:txBody>
                  <a:tcPr marL="5689" marR="5689" marT="4396" marB="0" anchor="ctr" horzOverflow="overflow">
                    <a:lnL>
                      <a:noFill/>
                    </a:lnL>
                    <a:lnR>
                      <a:noFill/>
                    </a:lnR>
                    <a:lnT>
                      <a:noFill/>
                    </a:lnT>
                    <a:lnB>
                      <a:noFill/>
                    </a:lnB>
                    <a:lnTlToBr>
                      <a:noFill/>
                    </a:lnTlToBr>
                    <a:lnBlToTr>
                      <a:noFill/>
                    </a:lnBlToTr>
                    <a:solidFill>
                      <a:srgbClr val="FFEB84"/>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06060"/>
                    </a:solidFill>
                  </a:tcPr>
                </a:tc>
                <a:extLst>
                  <a:ext uri="{0D108BD9-81ED-4DB2-BD59-A6C34878D82A}">
                    <a16:rowId xmlns:a16="http://schemas.microsoft.com/office/drawing/2014/main" val="1203494298"/>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s-ES" altLang="en-U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11</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Abomey-</a:t>
                      </a:r>
                      <a:r>
                        <a:rPr kumimoji="0" lang="es-ES" sz="1050" b="0" i="0" u="none" strike="noStrike" cap="none" normalizeH="0" baseline="0" noProof="0" err="1">
                          <a:ln>
                            <a:noFill/>
                          </a:ln>
                          <a:solidFill>
                            <a:schemeClr val="tx1"/>
                          </a:solidFill>
                          <a:effectLst/>
                          <a:latin typeface="Arial" panose="020B0604020202020204" pitchFamily="34" charset="0"/>
                          <a:ea typeface="ＭＳ Ｐゴシック" panose="020B0600070205080204" pitchFamily="34" charset="-128"/>
                        </a:rPr>
                        <a:t>Calavi</a:t>
                      </a:r>
                      <a:endPar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25%</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A9072"/>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25%</a:t>
                      </a:r>
                    </a:p>
                  </a:txBody>
                  <a:tcPr marL="5689" marR="5689" marT="4396" marB="0" anchor="ctr" horzOverflow="overflow">
                    <a:lnL>
                      <a:noFill/>
                    </a:lnL>
                    <a:lnR>
                      <a:noFill/>
                    </a:lnR>
                    <a:lnT>
                      <a:noFill/>
                    </a:lnT>
                    <a:lnB>
                      <a:noFill/>
                    </a:lnB>
                    <a:lnTlToBr>
                      <a:noFill/>
                    </a:lnTlToBr>
                    <a:lnBlToTr>
                      <a:noFill/>
                    </a:lnBlToTr>
                    <a:solidFill>
                      <a:srgbClr val="FA9072"/>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38%</a:t>
                      </a:r>
                    </a:p>
                  </a:txBody>
                  <a:tcPr marL="5689" marR="5689" marT="4396" marB="0" anchor="ctr" horzOverflow="overflow">
                    <a:lnL>
                      <a:noFill/>
                    </a:lnL>
                    <a:lnR>
                      <a:noFill/>
                    </a:lnR>
                    <a:lnT>
                      <a:noFill/>
                    </a:lnT>
                    <a:lnB>
                      <a:noFill/>
                    </a:lnB>
                    <a:lnTlToBr>
                      <a:noFill/>
                    </a:lnTlToBr>
                    <a:lnBlToTr>
                      <a:noFill/>
                    </a:lnBlToTr>
                    <a:solidFill>
                      <a:srgbClr val="FBA376"/>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50%</a:t>
                      </a:r>
                    </a:p>
                  </a:txBody>
                  <a:tcPr marL="5689" marR="5689" marT="4396" marB="0" anchor="ctr" horzOverflow="overflow">
                    <a:lnL>
                      <a:noFill/>
                    </a:lnL>
                    <a:lnR>
                      <a:noFill/>
                    </a:lnR>
                    <a:lnT>
                      <a:noFill/>
                    </a:lnT>
                    <a:lnB>
                      <a:noFill/>
                    </a:lnB>
                    <a:lnTlToBr>
                      <a:noFill/>
                    </a:lnTlToBr>
                    <a:lnBlToTr>
                      <a:noFill/>
                    </a:lnBlToTr>
                    <a:solidFill>
                      <a:srgbClr val="FCB77A"/>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63%</a:t>
                      </a:r>
                    </a:p>
                  </a:txBody>
                  <a:tcPr marL="5689" marR="5689" marT="4396" marB="0" anchor="ctr" horzOverflow="overflow">
                    <a:lnL>
                      <a:noFill/>
                    </a:lnL>
                    <a:lnR>
                      <a:noFill/>
                    </a:lnR>
                    <a:lnT>
                      <a:noFill/>
                    </a:lnT>
                    <a:lnB>
                      <a:noFill/>
                    </a:lnB>
                    <a:lnTlToBr>
                      <a:noFill/>
                    </a:lnTlToBr>
                    <a:lnBlToTr>
                      <a:noFill/>
                    </a:lnBlToTr>
                    <a:solidFill>
                      <a:srgbClr val="FDCA7D"/>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75%</a:t>
                      </a:r>
                    </a:p>
                  </a:txBody>
                  <a:tcPr marL="5689" marR="5689" marT="4396" marB="0" anchor="ctr" horzOverflow="overflow">
                    <a:lnL>
                      <a:noFill/>
                    </a:lnL>
                    <a:lnR>
                      <a:noFill/>
                    </a:lnR>
                    <a:lnT>
                      <a:noFill/>
                    </a:lnT>
                    <a:lnB>
                      <a:noFill/>
                    </a:lnB>
                    <a:lnTlToBr>
                      <a:noFill/>
                    </a:lnTlToBr>
                    <a:lnBlToTr>
                      <a:noFill/>
                    </a:lnBlToTr>
                    <a:solidFill>
                      <a:srgbClr val="FEDD81"/>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75%</a:t>
                      </a:r>
                    </a:p>
                  </a:txBody>
                  <a:tcPr marL="5689" marR="5689" marT="4396" marB="0" anchor="ctr" horzOverflow="overflow">
                    <a:lnL>
                      <a:noFill/>
                    </a:lnL>
                    <a:lnR>
                      <a:noFill/>
                    </a:lnR>
                    <a:lnT>
                      <a:noFill/>
                    </a:lnT>
                    <a:lnB>
                      <a:noFill/>
                    </a:lnB>
                    <a:lnTlToBr>
                      <a:noFill/>
                    </a:lnTlToBr>
                    <a:lnBlToTr>
                      <a:noFill/>
                    </a:lnBlToTr>
                    <a:solidFill>
                      <a:srgbClr val="FEDD81"/>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88%</a:t>
                      </a:r>
                    </a:p>
                  </a:txBody>
                  <a:tcPr marL="5689" marR="5689" marT="4396" marB="0" anchor="ctr" horzOverflow="overflow">
                    <a:lnL>
                      <a:noFill/>
                    </a:lnL>
                    <a:lnR>
                      <a:noFill/>
                    </a:lnR>
                    <a:lnT>
                      <a:noFill/>
                    </a:lnT>
                    <a:lnB>
                      <a:noFill/>
                    </a:lnB>
                    <a:lnTlToBr>
                      <a:noFill/>
                    </a:lnTlToBr>
                    <a:lnBlToTr>
                      <a:noFill/>
                    </a:lnBlToTr>
                    <a:solidFill>
                      <a:srgbClr val="D9E082"/>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06060"/>
                    </a:solidFill>
                  </a:tcPr>
                </a:tc>
                <a:extLst>
                  <a:ext uri="{0D108BD9-81ED-4DB2-BD59-A6C34878D82A}">
                    <a16:rowId xmlns:a16="http://schemas.microsoft.com/office/drawing/2014/main" val="1039790531"/>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s-ES" altLang="en-U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12</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err="1">
                          <a:ln>
                            <a:noFill/>
                          </a:ln>
                          <a:solidFill>
                            <a:schemeClr val="tx1"/>
                          </a:solidFill>
                          <a:effectLst/>
                          <a:latin typeface="Arial" panose="020B0604020202020204" pitchFamily="34" charset="0"/>
                          <a:ea typeface="ＭＳ Ｐゴシック" panose="020B0600070205080204" pitchFamily="34" charset="-128"/>
                        </a:rPr>
                        <a:t>Ze</a:t>
                      </a:r>
                      <a:endPar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50%</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CB77A"/>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75%</a:t>
                      </a:r>
                    </a:p>
                  </a:txBody>
                  <a:tcPr marL="5689" marR="5689" marT="4396" marB="0" anchor="ctr" horzOverflow="overflow">
                    <a:lnL>
                      <a:noFill/>
                    </a:lnL>
                    <a:lnR>
                      <a:noFill/>
                    </a:lnR>
                    <a:lnT>
                      <a:noFill/>
                    </a:lnT>
                    <a:lnB>
                      <a:noFill/>
                    </a:lnB>
                    <a:lnTlToBr>
                      <a:noFill/>
                    </a:lnTlToBr>
                    <a:lnBlToTr>
                      <a:noFill/>
                    </a:lnBlToTr>
                    <a:solidFill>
                      <a:srgbClr val="FEDD81"/>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06060"/>
                    </a:solidFill>
                  </a:tcPr>
                </a:tc>
                <a:extLst>
                  <a:ext uri="{0D108BD9-81ED-4DB2-BD59-A6C34878D82A}">
                    <a16:rowId xmlns:a16="http://schemas.microsoft.com/office/drawing/2014/main" val="2179304384"/>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s-ES" altLang="en-U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13</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err="1">
                          <a:ln>
                            <a:noFill/>
                          </a:ln>
                          <a:solidFill>
                            <a:schemeClr val="tx1"/>
                          </a:solidFill>
                          <a:effectLst/>
                          <a:latin typeface="Arial" panose="020B0604020202020204" pitchFamily="34" charset="0"/>
                          <a:ea typeface="ＭＳ Ｐゴシック" panose="020B0600070205080204" pitchFamily="34" charset="-128"/>
                        </a:rPr>
                        <a:t>Sèmè-Podji</a:t>
                      </a: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 </a:t>
                      </a: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30%</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A9774"/>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20%</a:t>
                      </a:r>
                    </a:p>
                  </a:txBody>
                  <a:tcPr marL="5689" marR="5689" marT="4396" marB="0" anchor="ctr" horzOverflow="overflow">
                    <a:lnL>
                      <a:noFill/>
                    </a:lnL>
                    <a:lnR>
                      <a:noFill/>
                    </a:lnR>
                    <a:lnT>
                      <a:noFill/>
                    </a:lnT>
                    <a:lnB>
                      <a:noFill/>
                    </a:lnB>
                    <a:lnTlToBr>
                      <a:noFill/>
                    </a:lnTlToBr>
                    <a:lnBlToTr>
                      <a:noFill/>
                    </a:lnBlToTr>
                    <a:solidFill>
                      <a:srgbClr val="F98871"/>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30%</a:t>
                      </a:r>
                    </a:p>
                  </a:txBody>
                  <a:tcPr marL="5689" marR="5689" marT="4396" marB="0" anchor="ctr" horzOverflow="overflow">
                    <a:lnL>
                      <a:noFill/>
                    </a:lnL>
                    <a:lnR>
                      <a:noFill/>
                    </a:lnR>
                    <a:lnT>
                      <a:noFill/>
                    </a:lnT>
                    <a:lnB>
                      <a:noFill/>
                    </a:lnB>
                    <a:lnTlToBr>
                      <a:noFill/>
                    </a:lnTlToBr>
                    <a:lnBlToTr>
                      <a:noFill/>
                    </a:lnBlToTr>
                    <a:solidFill>
                      <a:srgbClr val="FA9774"/>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40%</a:t>
                      </a:r>
                    </a:p>
                  </a:txBody>
                  <a:tcPr marL="5689" marR="5689" marT="4396" marB="0" anchor="ctr" horzOverflow="overflow">
                    <a:lnL>
                      <a:noFill/>
                    </a:lnL>
                    <a:lnR>
                      <a:noFill/>
                    </a:lnR>
                    <a:lnT>
                      <a:noFill/>
                    </a:lnT>
                    <a:lnB>
                      <a:noFill/>
                    </a:lnB>
                    <a:lnTlToBr>
                      <a:noFill/>
                    </a:lnTlToBr>
                    <a:lnBlToTr>
                      <a:noFill/>
                    </a:lnBlToTr>
                    <a:solidFill>
                      <a:srgbClr val="FBA777"/>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60%</a:t>
                      </a:r>
                    </a:p>
                  </a:txBody>
                  <a:tcPr marL="5689" marR="5689" marT="4396" marB="0" anchor="ctr" horzOverflow="overflow">
                    <a:lnL>
                      <a:noFill/>
                    </a:lnL>
                    <a:lnR>
                      <a:noFill/>
                    </a:lnR>
                    <a:lnT>
                      <a:noFill/>
                    </a:lnT>
                    <a:lnB>
                      <a:noFill/>
                    </a:lnB>
                    <a:lnTlToBr>
                      <a:noFill/>
                    </a:lnTlToBr>
                    <a:lnBlToTr>
                      <a:noFill/>
                    </a:lnBlToTr>
                    <a:solidFill>
                      <a:srgbClr val="FDC67D"/>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80%</a:t>
                      </a:r>
                    </a:p>
                  </a:txBody>
                  <a:tcPr marL="5689" marR="5689" marT="4396" marB="0" anchor="ctr" horzOverflow="overflow">
                    <a:lnL>
                      <a:noFill/>
                    </a:lnL>
                    <a:lnR>
                      <a:noFill/>
                    </a:lnR>
                    <a:lnT>
                      <a:noFill/>
                    </a:lnT>
                    <a:lnB>
                      <a:noFill/>
                    </a:lnB>
                    <a:lnTlToBr>
                      <a:noFill/>
                    </a:lnTlToBr>
                    <a:lnBlToTr>
                      <a:noFill/>
                    </a:lnBlToTr>
                    <a:solidFill>
                      <a:srgbClr val="FEE583"/>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90%</a:t>
                      </a:r>
                    </a:p>
                  </a:txBody>
                  <a:tcPr marL="5689" marR="5689" marT="4396" marB="0" anchor="ctr" horzOverflow="overflow">
                    <a:lnL>
                      <a:noFill/>
                    </a:lnL>
                    <a:lnR>
                      <a:noFill/>
                    </a:lnR>
                    <a:lnT>
                      <a:noFill/>
                    </a:lnT>
                    <a:lnB>
                      <a:noFill/>
                    </a:lnB>
                    <a:lnTlToBr>
                      <a:noFill/>
                    </a:lnTlToBr>
                    <a:lnBlToTr>
                      <a:noFill/>
                    </a:lnBlToTr>
                    <a:solidFill>
                      <a:srgbClr val="C1DA81"/>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90%</a:t>
                      </a:r>
                    </a:p>
                  </a:txBody>
                  <a:tcPr marL="5689" marR="5689" marT="4396" marB="0" anchor="ctr" horzOverflow="overflow">
                    <a:lnL>
                      <a:noFill/>
                    </a:lnL>
                    <a:lnR>
                      <a:noFill/>
                    </a:lnR>
                    <a:lnT>
                      <a:noFill/>
                    </a:lnT>
                    <a:lnB>
                      <a:noFill/>
                    </a:lnB>
                    <a:lnTlToBr>
                      <a:noFill/>
                    </a:lnTlToBr>
                    <a:lnBlToTr>
                      <a:noFill/>
                    </a:lnBlToTr>
                    <a:solidFill>
                      <a:srgbClr val="C1DA81"/>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06060"/>
                    </a:solidFill>
                  </a:tcPr>
                </a:tc>
                <a:extLst>
                  <a:ext uri="{0D108BD9-81ED-4DB2-BD59-A6C34878D82A}">
                    <a16:rowId xmlns:a16="http://schemas.microsoft.com/office/drawing/2014/main" val="166050371"/>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s-ES" altLang="en-U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14</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err="1">
                          <a:ln>
                            <a:noFill/>
                          </a:ln>
                          <a:solidFill>
                            <a:schemeClr val="tx1"/>
                          </a:solidFill>
                          <a:effectLst/>
                          <a:latin typeface="Arial" panose="020B0604020202020204" pitchFamily="34" charset="0"/>
                          <a:ea typeface="ＭＳ Ｐゴシック" panose="020B0600070205080204" pitchFamily="34" charset="-128"/>
                        </a:rPr>
                        <a:t>Ifangni</a:t>
                      </a:r>
                      <a:endPar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9%</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8776D"/>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27%</a:t>
                      </a:r>
                    </a:p>
                  </a:txBody>
                  <a:tcPr marL="5689" marR="5689" marT="4396" marB="0" anchor="ctr" horzOverflow="overflow">
                    <a:lnL>
                      <a:noFill/>
                    </a:lnL>
                    <a:lnR>
                      <a:noFill/>
                    </a:lnR>
                    <a:lnT>
                      <a:noFill/>
                    </a:lnT>
                    <a:lnB>
                      <a:noFill/>
                    </a:lnB>
                    <a:lnTlToBr>
                      <a:noFill/>
                    </a:lnTlToBr>
                    <a:lnBlToTr>
                      <a:noFill/>
                    </a:lnBlToTr>
                    <a:solidFill>
                      <a:srgbClr val="FA9373"/>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9%</a:t>
                      </a:r>
                    </a:p>
                  </a:txBody>
                  <a:tcPr marL="5689" marR="5689" marT="4396" marB="0" anchor="ctr" horzOverflow="overflow">
                    <a:lnL>
                      <a:noFill/>
                    </a:lnL>
                    <a:lnR>
                      <a:noFill/>
                    </a:lnR>
                    <a:lnT>
                      <a:noFill/>
                    </a:lnT>
                    <a:lnB>
                      <a:noFill/>
                    </a:lnB>
                    <a:lnTlToBr>
                      <a:noFill/>
                    </a:lnTlToBr>
                    <a:lnBlToTr>
                      <a:noFill/>
                    </a:lnBlToTr>
                    <a:solidFill>
                      <a:srgbClr val="F8776D"/>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9%</a:t>
                      </a:r>
                    </a:p>
                  </a:txBody>
                  <a:tcPr marL="5689" marR="5689" marT="4396" marB="0" anchor="ctr" horzOverflow="overflow">
                    <a:lnL>
                      <a:noFill/>
                    </a:lnL>
                    <a:lnR>
                      <a:noFill/>
                    </a:lnR>
                    <a:lnT>
                      <a:noFill/>
                    </a:lnT>
                    <a:lnB>
                      <a:noFill/>
                    </a:lnB>
                    <a:lnTlToBr>
                      <a:noFill/>
                    </a:lnTlToBr>
                    <a:lnBlToTr>
                      <a:noFill/>
                    </a:lnBlToTr>
                    <a:solidFill>
                      <a:srgbClr val="F8776D"/>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9%</a:t>
                      </a:r>
                    </a:p>
                  </a:txBody>
                  <a:tcPr marL="5689" marR="5689" marT="4396" marB="0" anchor="ctr" horzOverflow="overflow">
                    <a:lnL>
                      <a:noFill/>
                    </a:lnL>
                    <a:lnR>
                      <a:noFill/>
                    </a:lnR>
                    <a:lnT>
                      <a:noFill/>
                    </a:lnT>
                    <a:lnB>
                      <a:noFill/>
                    </a:lnB>
                    <a:lnTlToBr>
                      <a:noFill/>
                    </a:lnTlToBr>
                    <a:lnBlToTr>
                      <a:noFill/>
                    </a:lnBlToTr>
                    <a:solidFill>
                      <a:srgbClr val="F8776D"/>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36%</a:t>
                      </a:r>
                    </a:p>
                  </a:txBody>
                  <a:tcPr marL="5689" marR="5689" marT="4396" marB="0" anchor="ctr" horzOverflow="overflow">
                    <a:lnL>
                      <a:noFill/>
                    </a:lnL>
                    <a:lnR>
                      <a:noFill/>
                    </a:lnR>
                    <a:lnT>
                      <a:noFill/>
                    </a:lnT>
                    <a:lnB>
                      <a:noFill/>
                    </a:lnB>
                    <a:lnTlToBr>
                      <a:noFill/>
                    </a:lnTlToBr>
                    <a:lnBlToTr>
                      <a:noFill/>
                    </a:lnBlToTr>
                    <a:solidFill>
                      <a:srgbClr val="FBA175"/>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9%</a:t>
                      </a:r>
                    </a:p>
                  </a:txBody>
                  <a:tcPr marL="5689" marR="5689" marT="4396" marB="0" anchor="ctr" horzOverflow="overflow">
                    <a:lnL>
                      <a:noFill/>
                    </a:lnL>
                    <a:lnR>
                      <a:noFill/>
                    </a:lnR>
                    <a:lnT>
                      <a:noFill/>
                    </a:lnT>
                    <a:lnB>
                      <a:noFill/>
                    </a:lnB>
                    <a:lnTlToBr>
                      <a:noFill/>
                    </a:lnTlToBr>
                    <a:lnBlToTr>
                      <a:noFill/>
                    </a:lnBlToTr>
                    <a:solidFill>
                      <a:srgbClr val="F8776D"/>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9%</a:t>
                      </a:r>
                    </a:p>
                  </a:txBody>
                  <a:tcPr marL="5689" marR="5689" marT="4396" marB="0" anchor="ctr" horzOverflow="overflow">
                    <a:lnL>
                      <a:noFill/>
                    </a:lnL>
                    <a:lnR>
                      <a:noFill/>
                    </a:lnR>
                    <a:lnT>
                      <a:noFill/>
                    </a:lnT>
                    <a:lnB>
                      <a:noFill/>
                    </a:lnB>
                    <a:lnTlToBr>
                      <a:noFill/>
                    </a:lnTlToBr>
                    <a:lnBlToTr>
                      <a:noFill/>
                    </a:lnBlToTr>
                    <a:solidFill>
                      <a:srgbClr val="F8776D"/>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06060"/>
                    </a:solidFill>
                  </a:tcPr>
                </a:tc>
                <a:extLst>
                  <a:ext uri="{0D108BD9-81ED-4DB2-BD59-A6C34878D82A}">
                    <a16:rowId xmlns:a16="http://schemas.microsoft.com/office/drawing/2014/main" val="3633939377"/>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s-ES" altLang="en-U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15</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err="1">
                          <a:ln>
                            <a:noFill/>
                          </a:ln>
                          <a:solidFill>
                            <a:schemeClr val="tx1"/>
                          </a:solidFill>
                          <a:effectLst/>
                          <a:latin typeface="Arial" panose="020B0604020202020204" pitchFamily="34" charset="0"/>
                          <a:ea typeface="ＭＳ Ｐゴシック" panose="020B0600070205080204" pitchFamily="34" charset="-128"/>
                        </a:rPr>
                        <a:t>Adja-Ouèrè</a:t>
                      </a: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 </a:t>
                      </a: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06060"/>
                    </a:solidFill>
                  </a:tcPr>
                </a:tc>
                <a:extLst>
                  <a:ext uri="{0D108BD9-81ED-4DB2-BD59-A6C34878D82A}">
                    <a16:rowId xmlns:a16="http://schemas.microsoft.com/office/drawing/2014/main" val="3182076104"/>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s-ES" altLang="en-U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16</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err="1">
                          <a:ln>
                            <a:noFill/>
                          </a:ln>
                          <a:solidFill>
                            <a:schemeClr val="tx1"/>
                          </a:solidFill>
                          <a:effectLst/>
                          <a:latin typeface="Arial" panose="020B0604020202020204" pitchFamily="34" charset="0"/>
                          <a:ea typeface="ＭＳ Ｐゴシック" panose="020B0600070205080204" pitchFamily="34" charset="-128"/>
                        </a:rPr>
                        <a:t>Adjarra</a:t>
                      </a:r>
                      <a:endPar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14%</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97F6F"/>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29%</a:t>
                      </a:r>
                    </a:p>
                  </a:txBody>
                  <a:tcPr marL="5689" marR="5689" marT="4396" marB="0" anchor="ctr" horzOverflow="overflow">
                    <a:lnL>
                      <a:noFill/>
                    </a:lnL>
                    <a:lnR>
                      <a:noFill/>
                    </a:lnR>
                    <a:lnT>
                      <a:noFill/>
                    </a:lnT>
                    <a:lnB>
                      <a:noFill/>
                    </a:lnB>
                    <a:lnTlToBr>
                      <a:noFill/>
                    </a:lnTlToBr>
                    <a:lnBlToTr>
                      <a:noFill/>
                    </a:lnBlToTr>
                    <a:solidFill>
                      <a:srgbClr val="FA9573"/>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43%</a:t>
                      </a:r>
                    </a:p>
                  </a:txBody>
                  <a:tcPr marL="5689" marR="5689" marT="4396" marB="0" anchor="ctr" horzOverflow="overflow">
                    <a:lnL>
                      <a:noFill/>
                    </a:lnL>
                    <a:lnR>
                      <a:noFill/>
                    </a:lnR>
                    <a:lnT>
                      <a:noFill/>
                    </a:lnT>
                    <a:lnB>
                      <a:noFill/>
                    </a:lnB>
                    <a:lnTlToBr>
                      <a:noFill/>
                    </a:lnTlToBr>
                    <a:lnBlToTr>
                      <a:noFill/>
                    </a:lnBlToTr>
                    <a:solidFill>
                      <a:srgbClr val="FBAB77"/>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43%</a:t>
                      </a:r>
                    </a:p>
                  </a:txBody>
                  <a:tcPr marL="5689" marR="5689" marT="4396" marB="0" anchor="ctr" horzOverflow="overflow">
                    <a:lnL>
                      <a:noFill/>
                    </a:lnL>
                    <a:lnR>
                      <a:noFill/>
                    </a:lnR>
                    <a:lnT>
                      <a:noFill/>
                    </a:lnT>
                    <a:lnB>
                      <a:noFill/>
                    </a:lnB>
                    <a:lnTlToBr>
                      <a:noFill/>
                    </a:lnTlToBr>
                    <a:lnBlToTr>
                      <a:noFill/>
                    </a:lnBlToTr>
                    <a:solidFill>
                      <a:srgbClr val="FBAB77"/>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57%</a:t>
                      </a:r>
                    </a:p>
                  </a:txBody>
                  <a:tcPr marL="5689" marR="5689" marT="4396" marB="0" anchor="ctr" horzOverflow="overflow">
                    <a:lnL>
                      <a:noFill/>
                    </a:lnL>
                    <a:lnR>
                      <a:noFill/>
                    </a:lnR>
                    <a:lnT>
                      <a:noFill/>
                    </a:lnT>
                    <a:lnB>
                      <a:noFill/>
                    </a:lnB>
                    <a:lnTlToBr>
                      <a:noFill/>
                    </a:lnTlToBr>
                    <a:lnBlToTr>
                      <a:noFill/>
                    </a:lnBlToTr>
                    <a:solidFill>
                      <a:srgbClr val="FCC27C"/>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57%</a:t>
                      </a:r>
                    </a:p>
                  </a:txBody>
                  <a:tcPr marL="5689" marR="5689" marT="4396" marB="0" anchor="ctr" horzOverflow="overflow">
                    <a:lnL>
                      <a:noFill/>
                    </a:lnL>
                    <a:lnR>
                      <a:noFill/>
                    </a:lnR>
                    <a:lnT>
                      <a:noFill/>
                    </a:lnT>
                    <a:lnB>
                      <a:noFill/>
                    </a:lnB>
                    <a:lnTlToBr>
                      <a:noFill/>
                    </a:lnTlToBr>
                    <a:lnBlToTr>
                      <a:noFill/>
                    </a:lnBlToTr>
                    <a:solidFill>
                      <a:srgbClr val="FCC27C"/>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71%</a:t>
                      </a:r>
                    </a:p>
                  </a:txBody>
                  <a:tcPr marL="5689" marR="5689" marT="4396" marB="0" anchor="ctr" horzOverflow="overflow">
                    <a:lnL>
                      <a:noFill/>
                    </a:lnL>
                    <a:lnR>
                      <a:noFill/>
                    </a:lnR>
                    <a:lnT>
                      <a:noFill/>
                    </a:lnT>
                    <a:lnB>
                      <a:noFill/>
                    </a:lnB>
                    <a:lnTlToBr>
                      <a:noFill/>
                    </a:lnTlToBr>
                    <a:lnBlToTr>
                      <a:noFill/>
                    </a:lnBlToTr>
                    <a:solidFill>
                      <a:srgbClr val="FED88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57%</a:t>
                      </a:r>
                    </a:p>
                  </a:txBody>
                  <a:tcPr marL="5689" marR="5689" marT="4396" marB="0" anchor="ctr" horzOverflow="overflow">
                    <a:lnL>
                      <a:noFill/>
                    </a:lnL>
                    <a:lnR>
                      <a:noFill/>
                    </a:lnR>
                    <a:lnT>
                      <a:noFill/>
                    </a:lnT>
                    <a:lnB>
                      <a:noFill/>
                    </a:lnB>
                    <a:lnTlToBr>
                      <a:noFill/>
                    </a:lnTlToBr>
                    <a:lnBlToTr>
                      <a:noFill/>
                    </a:lnBlToTr>
                    <a:solidFill>
                      <a:srgbClr val="FCC27C"/>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06060"/>
                    </a:solidFill>
                  </a:tcPr>
                </a:tc>
                <a:extLst>
                  <a:ext uri="{0D108BD9-81ED-4DB2-BD59-A6C34878D82A}">
                    <a16:rowId xmlns:a16="http://schemas.microsoft.com/office/drawing/2014/main" val="1377143934"/>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s-ES" altLang="en-U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17</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err="1">
                          <a:ln>
                            <a:noFill/>
                          </a:ln>
                          <a:solidFill>
                            <a:schemeClr val="tx1"/>
                          </a:solidFill>
                          <a:effectLst/>
                          <a:latin typeface="Arial" panose="020B0604020202020204" pitchFamily="34" charset="0"/>
                          <a:ea typeface="ＭＳ Ｐゴシック" panose="020B0600070205080204" pitchFamily="34" charset="-128"/>
                        </a:rPr>
                        <a:t>Tchaourou</a:t>
                      </a:r>
                      <a:endPar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31%</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A9974"/>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54%</a:t>
                      </a:r>
                    </a:p>
                  </a:txBody>
                  <a:tcPr marL="5689" marR="5689" marT="4396" marB="0" anchor="ctr" horzOverflow="overflow">
                    <a:lnL>
                      <a:noFill/>
                    </a:lnL>
                    <a:lnR>
                      <a:noFill/>
                    </a:lnR>
                    <a:lnT>
                      <a:noFill/>
                    </a:lnT>
                    <a:lnB>
                      <a:noFill/>
                    </a:lnB>
                    <a:lnTlToBr>
                      <a:noFill/>
                    </a:lnTlToBr>
                    <a:lnBlToTr>
                      <a:noFill/>
                    </a:lnBlToTr>
                    <a:solidFill>
                      <a:srgbClr val="FCBC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46%</a:t>
                      </a:r>
                    </a:p>
                  </a:txBody>
                  <a:tcPr marL="5689" marR="5689" marT="4396" marB="0" anchor="ctr" horzOverflow="overflow">
                    <a:lnL>
                      <a:noFill/>
                    </a:lnL>
                    <a:lnR>
                      <a:noFill/>
                    </a:lnR>
                    <a:lnT>
                      <a:noFill/>
                    </a:lnT>
                    <a:lnB>
                      <a:noFill/>
                    </a:lnB>
                    <a:lnTlToBr>
                      <a:noFill/>
                    </a:lnTlToBr>
                    <a:lnBlToTr>
                      <a:noFill/>
                    </a:lnBlToTr>
                    <a:solidFill>
                      <a:srgbClr val="FBB178"/>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46%</a:t>
                      </a:r>
                    </a:p>
                  </a:txBody>
                  <a:tcPr marL="5689" marR="5689" marT="4396" marB="0" anchor="ctr" horzOverflow="overflow">
                    <a:lnL>
                      <a:noFill/>
                    </a:lnL>
                    <a:lnR>
                      <a:noFill/>
                    </a:lnR>
                    <a:lnT>
                      <a:noFill/>
                    </a:lnT>
                    <a:lnB>
                      <a:noFill/>
                    </a:lnB>
                    <a:lnTlToBr>
                      <a:noFill/>
                    </a:lnTlToBr>
                    <a:lnBlToTr>
                      <a:noFill/>
                    </a:lnBlToTr>
                    <a:solidFill>
                      <a:srgbClr val="FBB178"/>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46%</a:t>
                      </a:r>
                    </a:p>
                  </a:txBody>
                  <a:tcPr marL="5689" marR="5689" marT="4396" marB="0" anchor="ctr" horzOverflow="overflow">
                    <a:lnL>
                      <a:noFill/>
                    </a:lnL>
                    <a:lnR>
                      <a:noFill/>
                    </a:lnR>
                    <a:lnT>
                      <a:noFill/>
                    </a:lnT>
                    <a:lnB>
                      <a:noFill/>
                    </a:lnB>
                    <a:lnTlToBr>
                      <a:noFill/>
                    </a:lnTlToBr>
                    <a:lnBlToTr>
                      <a:noFill/>
                    </a:lnBlToTr>
                    <a:solidFill>
                      <a:srgbClr val="FBB178"/>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62%</a:t>
                      </a:r>
                    </a:p>
                  </a:txBody>
                  <a:tcPr marL="5689" marR="5689" marT="4396" marB="0" anchor="ctr" horzOverflow="overflow">
                    <a:lnL>
                      <a:noFill/>
                    </a:lnL>
                    <a:lnR>
                      <a:noFill/>
                    </a:lnR>
                    <a:lnT>
                      <a:noFill/>
                    </a:lnT>
                    <a:lnB>
                      <a:noFill/>
                    </a:lnB>
                    <a:lnTlToBr>
                      <a:noFill/>
                    </a:lnTlToBr>
                    <a:lnBlToTr>
                      <a:noFill/>
                    </a:lnBlToTr>
                    <a:solidFill>
                      <a:srgbClr val="FDC97D"/>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06060"/>
                    </a:solidFill>
                  </a:tcPr>
                </a:tc>
                <a:extLst>
                  <a:ext uri="{0D108BD9-81ED-4DB2-BD59-A6C34878D82A}">
                    <a16:rowId xmlns:a16="http://schemas.microsoft.com/office/drawing/2014/main" val="843201736"/>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s-ES" altLang="en-U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18</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Perere</a:t>
                      </a: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0%</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8696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0%</a:t>
                      </a:r>
                    </a:p>
                  </a:txBody>
                  <a:tcPr marL="5689" marR="5689" marT="4396" marB="0" anchor="ctr" horzOverflow="overflow">
                    <a:lnL>
                      <a:noFill/>
                    </a:lnL>
                    <a:lnR>
                      <a:noFill/>
                    </a:lnR>
                    <a:lnT>
                      <a:noFill/>
                    </a:lnT>
                    <a:lnB>
                      <a:noFill/>
                    </a:lnB>
                    <a:lnTlToBr>
                      <a:noFill/>
                    </a:lnTlToBr>
                    <a:lnBlToTr>
                      <a:noFill/>
                    </a:lnBlToTr>
                    <a:solidFill>
                      <a:srgbClr val="F8696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27%</a:t>
                      </a:r>
                    </a:p>
                  </a:txBody>
                  <a:tcPr marL="5689" marR="5689" marT="4396" marB="0" anchor="ctr" horzOverflow="overflow">
                    <a:lnL>
                      <a:noFill/>
                    </a:lnL>
                    <a:lnR>
                      <a:noFill/>
                    </a:lnR>
                    <a:lnT>
                      <a:noFill/>
                    </a:lnT>
                    <a:lnB>
                      <a:noFill/>
                    </a:lnB>
                    <a:lnTlToBr>
                      <a:noFill/>
                    </a:lnTlToBr>
                    <a:lnBlToTr>
                      <a:noFill/>
                    </a:lnBlToTr>
                    <a:solidFill>
                      <a:srgbClr val="FA9373"/>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36%</a:t>
                      </a:r>
                    </a:p>
                  </a:txBody>
                  <a:tcPr marL="5689" marR="5689" marT="4396" marB="0" anchor="ctr" horzOverflow="overflow">
                    <a:lnL>
                      <a:noFill/>
                    </a:lnL>
                    <a:lnR>
                      <a:noFill/>
                    </a:lnR>
                    <a:lnT>
                      <a:noFill/>
                    </a:lnT>
                    <a:lnB>
                      <a:noFill/>
                    </a:lnB>
                    <a:lnTlToBr>
                      <a:noFill/>
                    </a:lnTlToBr>
                    <a:lnBlToTr>
                      <a:noFill/>
                    </a:lnBlToTr>
                    <a:solidFill>
                      <a:srgbClr val="FBA175"/>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36%</a:t>
                      </a:r>
                    </a:p>
                  </a:txBody>
                  <a:tcPr marL="5689" marR="5689" marT="4396" marB="0" anchor="ctr" horzOverflow="overflow">
                    <a:lnL>
                      <a:noFill/>
                    </a:lnL>
                    <a:lnR>
                      <a:noFill/>
                    </a:lnR>
                    <a:lnT>
                      <a:noFill/>
                    </a:lnT>
                    <a:lnB>
                      <a:noFill/>
                    </a:lnB>
                    <a:lnTlToBr>
                      <a:noFill/>
                    </a:lnTlToBr>
                    <a:lnBlToTr>
                      <a:noFill/>
                    </a:lnBlToTr>
                    <a:solidFill>
                      <a:srgbClr val="FBA175"/>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36%</a:t>
                      </a:r>
                    </a:p>
                  </a:txBody>
                  <a:tcPr marL="5689" marR="5689" marT="4396" marB="0" anchor="ctr" horzOverflow="overflow">
                    <a:lnL>
                      <a:noFill/>
                    </a:lnL>
                    <a:lnR>
                      <a:noFill/>
                    </a:lnR>
                    <a:lnT>
                      <a:noFill/>
                    </a:lnT>
                    <a:lnB>
                      <a:noFill/>
                    </a:lnB>
                    <a:lnTlToBr>
                      <a:noFill/>
                    </a:lnTlToBr>
                    <a:lnBlToTr>
                      <a:noFill/>
                    </a:lnBlToTr>
                    <a:solidFill>
                      <a:srgbClr val="FBA175"/>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45%</a:t>
                      </a:r>
                    </a:p>
                  </a:txBody>
                  <a:tcPr marL="5689" marR="5689" marT="4396" marB="0" anchor="ctr" horzOverflow="overflow">
                    <a:lnL>
                      <a:noFill/>
                    </a:lnL>
                    <a:lnR>
                      <a:noFill/>
                    </a:lnR>
                    <a:lnT>
                      <a:noFill/>
                    </a:lnT>
                    <a:lnB>
                      <a:noFill/>
                    </a:lnB>
                    <a:lnTlToBr>
                      <a:noFill/>
                    </a:lnTlToBr>
                    <a:lnBlToTr>
                      <a:noFill/>
                    </a:lnBlToTr>
                    <a:solidFill>
                      <a:srgbClr val="FBAF78"/>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36%</a:t>
                      </a:r>
                    </a:p>
                  </a:txBody>
                  <a:tcPr marL="5689" marR="5689" marT="4396" marB="0" anchor="ctr" horzOverflow="overflow">
                    <a:lnL>
                      <a:noFill/>
                    </a:lnL>
                    <a:lnR>
                      <a:noFill/>
                    </a:lnR>
                    <a:lnT>
                      <a:noFill/>
                    </a:lnT>
                    <a:lnB>
                      <a:noFill/>
                    </a:lnB>
                    <a:lnTlToBr>
                      <a:noFill/>
                    </a:lnTlToBr>
                    <a:lnBlToTr>
                      <a:noFill/>
                    </a:lnBlToTr>
                    <a:solidFill>
                      <a:srgbClr val="FBA175"/>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06060"/>
                    </a:solidFill>
                  </a:tcPr>
                </a:tc>
                <a:extLst>
                  <a:ext uri="{0D108BD9-81ED-4DB2-BD59-A6C34878D82A}">
                    <a16:rowId xmlns:a16="http://schemas.microsoft.com/office/drawing/2014/main" val="537688444"/>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s-ES" altLang="en-U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19</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err="1">
                          <a:ln>
                            <a:noFill/>
                          </a:ln>
                          <a:solidFill>
                            <a:schemeClr val="tx1"/>
                          </a:solidFill>
                          <a:effectLst/>
                          <a:latin typeface="Arial" panose="020B0604020202020204" pitchFamily="34" charset="0"/>
                          <a:ea typeface="ＭＳ Ｐゴシック" panose="020B0600070205080204" pitchFamily="34" charset="-128"/>
                        </a:rPr>
                        <a:t>Kalale</a:t>
                      </a:r>
                      <a:endPar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27%</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A9273"/>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27%</a:t>
                      </a:r>
                    </a:p>
                  </a:txBody>
                  <a:tcPr marL="5689" marR="5689" marT="4396" marB="0" anchor="ctr" horzOverflow="overflow">
                    <a:lnL>
                      <a:noFill/>
                    </a:lnL>
                    <a:lnR>
                      <a:noFill/>
                    </a:lnR>
                    <a:lnT>
                      <a:noFill/>
                    </a:lnT>
                    <a:lnB>
                      <a:noFill/>
                    </a:lnB>
                    <a:lnTlToBr>
                      <a:noFill/>
                    </a:lnTlToBr>
                    <a:lnBlToTr>
                      <a:noFill/>
                    </a:lnBlToTr>
                    <a:solidFill>
                      <a:srgbClr val="FA9273"/>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40%</a:t>
                      </a:r>
                    </a:p>
                  </a:txBody>
                  <a:tcPr marL="5689" marR="5689" marT="4396" marB="0" anchor="ctr" horzOverflow="overflow">
                    <a:lnL>
                      <a:noFill/>
                    </a:lnL>
                    <a:lnR>
                      <a:noFill/>
                    </a:lnR>
                    <a:lnT>
                      <a:noFill/>
                    </a:lnT>
                    <a:lnB>
                      <a:noFill/>
                    </a:lnB>
                    <a:lnTlToBr>
                      <a:noFill/>
                    </a:lnTlToBr>
                    <a:lnBlToTr>
                      <a:noFill/>
                    </a:lnBlToTr>
                    <a:solidFill>
                      <a:srgbClr val="FBA777"/>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53%</a:t>
                      </a:r>
                    </a:p>
                  </a:txBody>
                  <a:tcPr marL="5689" marR="5689" marT="4396" marB="0" anchor="ctr" horzOverflow="overflow">
                    <a:lnL>
                      <a:noFill/>
                    </a:lnL>
                    <a:lnR>
                      <a:noFill/>
                    </a:lnR>
                    <a:lnT>
                      <a:noFill/>
                    </a:lnT>
                    <a:lnB>
                      <a:noFill/>
                    </a:lnB>
                    <a:lnTlToBr>
                      <a:noFill/>
                    </a:lnTlToBr>
                    <a:lnBlToTr>
                      <a:noFill/>
                    </a:lnBlToTr>
                    <a:solidFill>
                      <a:srgbClr val="FCBC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87%</a:t>
                      </a:r>
                    </a:p>
                  </a:txBody>
                  <a:tcPr marL="5689" marR="5689" marT="4396" marB="0" anchor="ctr" horzOverflow="overflow">
                    <a:lnL>
                      <a:noFill/>
                    </a:lnL>
                    <a:lnR>
                      <a:noFill/>
                    </a:lnR>
                    <a:lnT>
                      <a:noFill/>
                    </a:lnT>
                    <a:lnB>
                      <a:noFill/>
                    </a:lnB>
                    <a:lnTlToBr>
                      <a:noFill/>
                    </a:lnTlToBr>
                    <a:lnBlToTr>
                      <a:noFill/>
                    </a:lnBlToTr>
                    <a:solidFill>
                      <a:srgbClr val="E0E383"/>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93%</a:t>
                      </a:r>
                    </a:p>
                  </a:txBody>
                  <a:tcPr marL="5689" marR="5689" marT="4396" marB="0" anchor="ctr" horzOverflow="overflow">
                    <a:lnL>
                      <a:noFill/>
                    </a:lnL>
                    <a:lnR>
                      <a:noFill/>
                    </a:lnR>
                    <a:lnT>
                      <a:noFill/>
                    </a:lnT>
                    <a:lnB>
                      <a:noFill/>
                    </a:lnB>
                    <a:lnTlToBr>
                      <a:noFill/>
                    </a:lnTlToBr>
                    <a:lnBlToTr>
                      <a:noFill/>
                    </a:lnBlToTr>
                    <a:solidFill>
                      <a:srgbClr val="A2D07F"/>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67%</a:t>
                      </a:r>
                    </a:p>
                  </a:txBody>
                  <a:tcPr marL="5689" marR="5689" marT="4396" marB="0" anchor="ctr" horzOverflow="overflow">
                    <a:lnL>
                      <a:noFill/>
                    </a:lnL>
                    <a:lnR>
                      <a:noFill/>
                    </a:lnR>
                    <a:lnT>
                      <a:noFill/>
                    </a:lnT>
                    <a:lnB>
                      <a:noFill/>
                    </a:lnB>
                    <a:lnTlToBr>
                      <a:noFill/>
                    </a:lnTlToBr>
                    <a:lnBlToTr>
                      <a:noFill/>
                    </a:lnBlToTr>
                    <a:solidFill>
                      <a:srgbClr val="FDD07F"/>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80%</a:t>
                      </a:r>
                    </a:p>
                  </a:txBody>
                  <a:tcPr marL="5689" marR="5689" marT="4396" marB="0" anchor="ctr" horzOverflow="overflow">
                    <a:lnL>
                      <a:noFill/>
                    </a:lnL>
                    <a:lnR>
                      <a:noFill/>
                    </a:lnR>
                    <a:lnT>
                      <a:noFill/>
                    </a:lnT>
                    <a:lnB>
                      <a:noFill/>
                    </a:lnB>
                    <a:lnTlToBr>
                      <a:noFill/>
                    </a:lnTlToBr>
                    <a:lnBlToTr>
                      <a:noFill/>
                    </a:lnBlToTr>
                    <a:solidFill>
                      <a:srgbClr val="FEE583"/>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06060"/>
                    </a:solidFill>
                  </a:tcPr>
                </a:tc>
                <a:extLst>
                  <a:ext uri="{0D108BD9-81ED-4DB2-BD59-A6C34878D82A}">
                    <a16:rowId xmlns:a16="http://schemas.microsoft.com/office/drawing/2014/main" val="4105183043"/>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s-ES" altLang="en-U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20</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Cotonú V (Zona)</a:t>
                      </a: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0%</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8696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0%</a:t>
                      </a:r>
                    </a:p>
                  </a:txBody>
                  <a:tcPr marL="5689" marR="5689" marT="4396" marB="0" anchor="ctr" horzOverflow="overflow">
                    <a:lnL>
                      <a:noFill/>
                    </a:lnL>
                    <a:lnR>
                      <a:noFill/>
                    </a:lnR>
                    <a:lnT>
                      <a:noFill/>
                    </a:lnT>
                    <a:lnB>
                      <a:noFill/>
                    </a:lnB>
                    <a:lnTlToBr>
                      <a:noFill/>
                    </a:lnTlToBr>
                    <a:lnBlToTr>
                      <a:noFill/>
                    </a:lnBlToTr>
                    <a:solidFill>
                      <a:srgbClr val="F8696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0%</a:t>
                      </a:r>
                    </a:p>
                  </a:txBody>
                  <a:tcPr marL="5689" marR="5689" marT="4396" marB="0" anchor="ctr" horzOverflow="overflow">
                    <a:lnL>
                      <a:noFill/>
                    </a:lnL>
                    <a:lnR>
                      <a:noFill/>
                    </a:lnR>
                    <a:lnT>
                      <a:noFill/>
                    </a:lnT>
                    <a:lnB>
                      <a:noFill/>
                    </a:lnB>
                    <a:lnTlToBr>
                      <a:noFill/>
                    </a:lnTlToBr>
                    <a:lnBlToTr>
                      <a:noFill/>
                    </a:lnBlToTr>
                    <a:solidFill>
                      <a:srgbClr val="F8696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0%</a:t>
                      </a:r>
                    </a:p>
                  </a:txBody>
                  <a:tcPr marL="5689" marR="5689" marT="4396" marB="0" anchor="ctr" horzOverflow="overflow">
                    <a:lnL>
                      <a:noFill/>
                    </a:lnL>
                    <a:lnR>
                      <a:noFill/>
                    </a:lnR>
                    <a:lnT>
                      <a:noFill/>
                    </a:lnT>
                    <a:lnB>
                      <a:noFill/>
                    </a:lnB>
                    <a:lnTlToBr>
                      <a:noFill/>
                    </a:lnTlToBr>
                    <a:lnBlToTr>
                      <a:noFill/>
                    </a:lnBlToTr>
                    <a:solidFill>
                      <a:srgbClr val="F8696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75%</a:t>
                      </a:r>
                    </a:p>
                  </a:txBody>
                  <a:tcPr marL="5689" marR="5689" marT="4396" marB="0" anchor="ctr" horzOverflow="overflow">
                    <a:lnL>
                      <a:noFill/>
                    </a:lnL>
                    <a:lnR>
                      <a:noFill/>
                    </a:lnR>
                    <a:lnT>
                      <a:noFill/>
                    </a:lnT>
                    <a:lnB>
                      <a:noFill/>
                    </a:lnB>
                    <a:lnTlToBr>
                      <a:noFill/>
                    </a:lnTlToBr>
                    <a:lnBlToTr>
                      <a:noFill/>
                    </a:lnBlToTr>
                    <a:solidFill>
                      <a:srgbClr val="FEDD81"/>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75%</a:t>
                      </a:r>
                    </a:p>
                  </a:txBody>
                  <a:tcPr marL="5689" marR="5689" marT="4396" marB="0" anchor="ctr" horzOverflow="overflow">
                    <a:lnL>
                      <a:noFill/>
                    </a:lnL>
                    <a:lnR>
                      <a:noFill/>
                    </a:lnR>
                    <a:lnT>
                      <a:noFill/>
                    </a:lnT>
                    <a:lnB>
                      <a:noFill/>
                    </a:lnB>
                    <a:lnTlToBr>
                      <a:noFill/>
                    </a:lnTlToBr>
                    <a:lnBlToTr>
                      <a:noFill/>
                    </a:lnBlToTr>
                    <a:solidFill>
                      <a:srgbClr val="FEDD81"/>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75%</a:t>
                      </a:r>
                    </a:p>
                  </a:txBody>
                  <a:tcPr marL="5689" marR="5689" marT="4396" marB="0" anchor="ctr" horzOverflow="overflow">
                    <a:lnL>
                      <a:noFill/>
                    </a:lnL>
                    <a:lnR>
                      <a:noFill/>
                    </a:lnR>
                    <a:lnT>
                      <a:noFill/>
                    </a:lnT>
                    <a:lnB>
                      <a:noFill/>
                    </a:lnB>
                    <a:lnTlToBr>
                      <a:noFill/>
                    </a:lnTlToBr>
                    <a:lnBlToTr>
                      <a:noFill/>
                    </a:lnBlToTr>
                    <a:solidFill>
                      <a:srgbClr val="FEDD81"/>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75%</a:t>
                      </a:r>
                    </a:p>
                  </a:txBody>
                  <a:tcPr marL="5689" marR="5689" marT="4396" marB="0" anchor="ctr" horzOverflow="overflow">
                    <a:lnL>
                      <a:noFill/>
                    </a:lnL>
                    <a:lnR>
                      <a:noFill/>
                    </a:lnR>
                    <a:lnT>
                      <a:noFill/>
                    </a:lnT>
                    <a:lnB>
                      <a:noFill/>
                    </a:lnB>
                    <a:lnTlToBr>
                      <a:noFill/>
                    </a:lnTlToBr>
                    <a:lnBlToTr>
                      <a:noFill/>
                    </a:lnBlToTr>
                    <a:solidFill>
                      <a:srgbClr val="FEDD81"/>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06060"/>
                    </a:solidFill>
                  </a:tcPr>
                </a:tc>
                <a:extLst>
                  <a:ext uri="{0D108BD9-81ED-4DB2-BD59-A6C34878D82A}">
                    <a16:rowId xmlns:a16="http://schemas.microsoft.com/office/drawing/2014/main" val="2663354133"/>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s-ES" altLang="en-U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21</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err="1">
                          <a:ln>
                            <a:noFill/>
                          </a:ln>
                          <a:solidFill>
                            <a:schemeClr val="tx1"/>
                          </a:solidFill>
                          <a:effectLst/>
                          <a:latin typeface="Arial" panose="020B0604020202020204" pitchFamily="34" charset="0"/>
                          <a:ea typeface="ＭＳ Ｐゴシック" panose="020B0600070205080204" pitchFamily="34" charset="-128"/>
                        </a:rPr>
                        <a:t>Segbana</a:t>
                      </a:r>
                      <a:endPar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a:noFill/>
                    </a:lnT>
                    <a:lnB>
                      <a:noFill/>
                    </a:lnB>
                    <a:lnTlToBr>
                      <a:noFill/>
                    </a:lnTlToBr>
                    <a:lnBlToTr>
                      <a:noFill/>
                    </a:lnBlToTr>
                    <a:solidFill>
                      <a:srgbClr val="60606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80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06060"/>
                    </a:solidFill>
                  </a:tcPr>
                </a:tc>
                <a:extLst>
                  <a:ext uri="{0D108BD9-81ED-4DB2-BD59-A6C34878D82A}">
                    <a16:rowId xmlns:a16="http://schemas.microsoft.com/office/drawing/2014/main" val="4028732703"/>
                  </a:ext>
                </a:extLst>
              </a:tr>
              <a:tr h="179388">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s-ES" altLang="en-U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22</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Cotonú I y IV (Zona)</a:t>
                      </a: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noFill/>
                  </a:tcPr>
                </a:tc>
                <a:tc gridSpan="12">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050" b="0" i="1"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Ningún reporte</a:t>
                      </a:r>
                    </a:p>
                  </a:txBody>
                  <a:tcPr marL="5689" marR="5689" marT="4396" marB="0" anchor="ctr"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64788974"/>
                  </a:ext>
                </a:extLst>
              </a:tr>
              <a:tr h="217488">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altLang="en-US" sz="1050" b="0"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 </a:t>
                      </a:r>
                    </a:p>
                  </a:txBody>
                  <a:tcPr marL="5689" marR="5689" marT="4396" marB="0" anchor="ctr" horzOverflow="overflow">
                    <a:lnL w="1270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200" b="1"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Media por semana</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200" b="1"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37%</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200" b="1"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40%</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200" b="1"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48%</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200" b="1"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55%</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200" b="1"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71%</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200" b="1"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76%</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200" b="1"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77%</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200" b="1"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79%</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1200" b="1"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1100" b="1"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1100" b="1"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s-ES" sz="1100" b="1"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256976730"/>
                  </a:ext>
                </a:extLst>
              </a:tr>
            </a:tbl>
          </a:graphicData>
        </a:graphic>
      </p:graphicFrame>
    </p:spTree>
    <p:extLst>
      <p:ext uri="{BB962C8B-B14F-4D97-AF65-F5344CB8AC3E}">
        <p14:creationId xmlns:p14="http://schemas.microsoft.com/office/powerpoint/2010/main" val="39870439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GT" sz="4400"/>
              <a:t>Impacto del FETP-F </a:t>
            </a:r>
            <a:r>
              <a:rPr lang="es-GT" sz="4400">
                <a:cs typeface="Arial" panose="020B0604020202020204" pitchFamily="34" charset="0"/>
              </a:rPr>
              <a:t>-- </a:t>
            </a:r>
            <a:r>
              <a:rPr lang="es-GT" sz="4400" noProof="0"/>
              <a:t>Reportes </a:t>
            </a:r>
            <a:r>
              <a:rPr lang="es-GT" noProof="0"/>
              <a:t>p</a:t>
            </a:r>
            <a:r>
              <a:rPr lang="es-GT" sz="4400" noProof="0"/>
              <a:t>untuales en Benín</a:t>
            </a:r>
            <a:r>
              <a:rPr lang="es-GT" sz="4400"/>
              <a:t>: Del 37% al 89% en 3 Meses</a:t>
            </a:r>
          </a:p>
        </p:txBody>
      </p:sp>
      <p:graphicFrame>
        <p:nvGraphicFramePr>
          <p:cNvPr id="4" name="Content Placeholder 18"/>
          <p:cNvGraphicFramePr>
            <a:graphicFrameLocks noGrp="1"/>
          </p:cNvGraphicFramePr>
          <p:nvPr>
            <p:ph sz="half" idx="2"/>
            <p:extLst>
              <p:ext uri="{D42A27DB-BD31-4B8C-83A1-F6EECF244321}">
                <p14:modId xmlns:p14="http://schemas.microsoft.com/office/powerpoint/2010/main" val="3108493968"/>
              </p:ext>
            </p:extLst>
          </p:nvPr>
        </p:nvGraphicFramePr>
        <p:xfrm>
          <a:off x="838200" y="1479550"/>
          <a:ext cx="10515596" cy="4764281"/>
        </p:xfrm>
        <a:graphic>
          <a:graphicData uri="http://schemas.openxmlformats.org/drawingml/2006/table">
            <a:tbl>
              <a:tblPr/>
              <a:tblGrid>
                <a:gridCol w="219074">
                  <a:extLst>
                    <a:ext uri="{9D8B030D-6E8A-4147-A177-3AD203B41FA5}">
                      <a16:colId xmlns:a16="http://schemas.microsoft.com/office/drawing/2014/main" val="9524133"/>
                    </a:ext>
                  </a:extLst>
                </a:gridCol>
                <a:gridCol w="1884449">
                  <a:extLst>
                    <a:ext uri="{9D8B030D-6E8A-4147-A177-3AD203B41FA5}">
                      <a16:colId xmlns:a16="http://schemas.microsoft.com/office/drawing/2014/main" val="1016753673"/>
                    </a:ext>
                  </a:extLst>
                </a:gridCol>
                <a:gridCol w="673453">
                  <a:extLst>
                    <a:ext uri="{9D8B030D-6E8A-4147-A177-3AD203B41FA5}">
                      <a16:colId xmlns:a16="http://schemas.microsoft.com/office/drawing/2014/main" val="1223611111"/>
                    </a:ext>
                  </a:extLst>
                </a:gridCol>
                <a:gridCol w="839787">
                  <a:extLst>
                    <a:ext uri="{9D8B030D-6E8A-4147-A177-3AD203B41FA5}">
                      <a16:colId xmlns:a16="http://schemas.microsoft.com/office/drawing/2014/main" val="697174467"/>
                    </a:ext>
                  </a:extLst>
                </a:gridCol>
                <a:gridCol w="673453">
                  <a:extLst>
                    <a:ext uri="{9D8B030D-6E8A-4147-A177-3AD203B41FA5}">
                      <a16:colId xmlns:a16="http://schemas.microsoft.com/office/drawing/2014/main" val="2874998045"/>
                    </a:ext>
                  </a:extLst>
                </a:gridCol>
                <a:gridCol w="673453">
                  <a:extLst>
                    <a:ext uri="{9D8B030D-6E8A-4147-A177-3AD203B41FA5}">
                      <a16:colId xmlns:a16="http://schemas.microsoft.com/office/drawing/2014/main" val="2890655904"/>
                    </a:ext>
                  </a:extLst>
                </a:gridCol>
                <a:gridCol w="673453">
                  <a:extLst>
                    <a:ext uri="{9D8B030D-6E8A-4147-A177-3AD203B41FA5}">
                      <a16:colId xmlns:a16="http://schemas.microsoft.com/office/drawing/2014/main" val="3864284644"/>
                    </a:ext>
                  </a:extLst>
                </a:gridCol>
                <a:gridCol w="671423">
                  <a:extLst>
                    <a:ext uri="{9D8B030D-6E8A-4147-A177-3AD203B41FA5}">
                      <a16:colId xmlns:a16="http://schemas.microsoft.com/office/drawing/2014/main" val="119495025"/>
                    </a:ext>
                  </a:extLst>
                </a:gridCol>
                <a:gridCol w="673453">
                  <a:extLst>
                    <a:ext uri="{9D8B030D-6E8A-4147-A177-3AD203B41FA5}">
                      <a16:colId xmlns:a16="http://schemas.microsoft.com/office/drawing/2014/main" val="2736804901"/>
                    </a:ext>
                  </a:extLst>
                </a:gridCol>
                <a:gridCol w="673453">
                  <a:extLst>
                    <a:ext uri="{9D8B030D-6E8A-4147-A177-3AD203B41FA5}">
                      <a16:colId xmlns:a16="http://schemas.microsoft.com/office/drawing/2014/main" val="3365451382"/>
                    </a:ext>
                  </a:extLst>
                </a:gridCol>
                <a:gridCol w="841816">
                  <a:extLst>
                    <a:ext uri="{9D8B030D-6E8A-4147-A177-3AD203B41FA5}">
                      <a16:colId xmlns:a16="http://schemas.microsoft.com/office/drawing/2014/main" val="1332004779"/>
                    </a:ext>
                  </a:extLst>
                </a:gridCol>
                <a:gridCol w="671423">
                  <a:extLst>
                    <a:ext uri="{9D8B030D-6E8A-4147-A177-3AD203B41FA5}">
                      <a16:colId xmlns:a16="http://schemas.microsoft.com/office/drawing/2014/main" val="1187965948"/>
                    </a:ext>
                  </a:extLst>
                </a:gridCol>
                <a:gridCol w="673453">
                  <a:extLst>
                    <a:ext uri="{9D8B030D-6E8A-4147-A177-3AD203B41FA5}">
                      <a16:colId xmlns:a16="http://schemas.microsoft.com/office/drawing/2014/main" val="2231796036"/>
                    </a:ext>
                  </a:extLst>
                </a:gridCol>
                <a:gridCol w="673453">
                  <a:extLst>
                    <a:ext uri="{9D8B030D-6E8A-4147-A177-3AD203B41FA5}">
                      <a16:colId xmlns:a16="http://schemas.microsoft.com/office/drawing/2014/main" val="3237276423"/>
                    </a:ext>
                  </a:extLst>
                </a:gridCol>
              </a:tblGrid>
              <a:tr h="315913">
                <a:tc gridSpan="14">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altLang="en-US" sz="1600" b="1"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Porcentaje de centros que reportan a tiempo, por distrito - Benín</a:t>
                      </a:r>
                    </a:p>
                  </a:txBody>
                  <a:tcPr marL="5689" marR="5689" marT="439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86525331"/>
                  </a:ext>
                </a:extLst>
              </a:tr>
              <a:tr h="41148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 </a:t>
                      </a:r>
                    </a:p>
                  </a:txBody>
                  <a:tcPr marL="5689" marR="5689" marT="4396" marB="0" anchor="ctr"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800" b="1"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 </a:t>
                      </a:r>
                    </a:p>
                  </a:txBody>
                  <a:tcPr marL="5689" marR="5689" marT="4396" marB="0" anchor="ctr" horzOverflow="overflow">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GT" sz="800" b="1"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 </a:t>
                      </a:r>
                    </a:p>
                  </a:txBody>
                  <a:tcPr marL="5689" marR="5689" marT="4396" marB="0" anchor="ctr" horzOverflow="overflow">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GT" sz="1100" b="1"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Taller 1  FETP-F</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DDEBF7"/>
                    </a:solidFill>
                  </a:tcPr>
                </a:tc>
                <a:tc gridSpan="6">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s-GT" sz="1100" b="1"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Trabajo de campo del taller 1</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B4C6E7"/>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GT" sz="1100" b="1"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Taller 1  FETP-F</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DDEBF7"/>
                    </a:solidFill>
                  </a:tcPr>
                </a:tc>
                <a:tc gridSpan="3">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GT" sz="1100" b="1" i="0"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Trabajo de campo del taller 2</a:t>
                      </a:r>
                    </a:p>
                  </a:txBody>
                  <a:tcPr marL="5689" marR="5689" marT="4396" marB="0" anchor="ctr" horzOverflow="overflow">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B4C6E7"/>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724592553"/>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altLang="en-US" sz="12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endParaRP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Distritos</a:t>
                      </a: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S 25</a:t>
                      </a:r>
                    </a:p>
                  </a:txBody>
                  <a:tcPr marL="5689" marR="5689" marT="4396" marB="0" anchor="ctr" horzOverflow="overflow">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S 26</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S 27</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S 28</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S 29</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S 30</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S 31</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 S 32</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S 33</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S 34</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S 35</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S 36</a:t>
                      </a:r>
                    </a:p>
                  </a:txBody>
                  <a:tcPr marL="5689" marR="5689" marT="4396" marB="0" anchor="ctr" horzOverflow="overflow">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24613371"/>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NIKKI</a:t>
                      </a: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94%</a:t>
                      </a:r>
                    </a:p>
                  </a:txBody>
                  <a:tcPr marL="5689" marR="5689" marT="4396" marB="0" anchor="ctr" horzOverflow="overflow">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9ECF7F"/>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94%</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9ECF7F"/>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88%</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D9E082"/>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56%</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FCC0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31%</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FA9974"/>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31%</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FA9974"/>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38%</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FBA376"/>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38%</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FBA376"/>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44%</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FBAD78"/>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75%</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FEDD81"/>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94%</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9ECF7F"/>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94%</a:t>
                      </a:r>
                    </a:p>
                  </a:txBody>
                  <a:tcPr marL="5689" marR="5689" marT="4396" marB="0" anchor="ctr" horzOverflow="overflow">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9ECF7F"/>
                    </a:solidFill>
                  </a:tcPr>
                </a:tc>
                <a:extLst>
                  <a:ext uri="{0D108BD9-81ED-4DB2-BD59-A6C34878D82A}">
                    <a16:rowId xmlns:a16="http://schemas.microsoft.com/office/drawing/2014/main" val="4060090100"/>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2</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SO-AVA</a:t>
                      </a: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56%</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CBF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56%</a:t>
                      </a:r>
                    </a:p>
                  </a:txBody>
                  <a:tcPr marL="5689" marR="5689" marT="4396" marB="0" anchor="ctr" horzOverflow="overflow">
                    <a:lnL>
                      <a:noFill/>
                    </a:lnL>
                    <a:lnR>
                      <a:noFill/>
                    </a:lnR>
                    <a:lnT>
                      <a:noFill/>
                    </a:lnT>
                    <a:lnB>
                      <a:noFill/>
                    </a:lnB>
                    <a:lnTlToBr>
                      <a:noFill/>
                    </a:lnTlToBr>
                    <a:lnBlToTr>
                      <a:noFill/>
                    </a:lnBlToTr>
                    <a:solidFill>
                      <a:srgbClr val="FCBF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56%</a:t>
                      </a:r>
                    </a:p>
                  </a:txBody>
                  <a:tcPr marL="5689" marR="5689" marT="4396" marB="0" anchor="ctr" horzOverflow="overflow">
                    <a:lnL>
                      <a:noFill/>
                    </a:lnL>
                    <a:lnR>
                      <a:noFill/>
                    </a:lnR>
                    <a:lnT>
                      <a:noFill/>
                    </a:lnT>
                    <a:lnB>
                      <a:noFill/>
                    </a:lnB>
                    <a:lnTlToBr>
                      <a:noFill/>
                    </a:lnTlToBr>
                    <a:lnBlToTr>
                      <a:noFill/>
                    </a:lnBlToTr>
                    <a:solidFill>
                      <a:srgbClr val="FCBF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78%</a:t>
                      </a:r>
                    </a:p>
                  </a:txBody>
                  <a:tcPr marL="5689" marR="5689" marT="4396" marB="0" anchor="ctr" horzOverflow="overflow">
                    <a:lnL>
                      <a:noFill/>
                    </a:lnL>
                    <a:lnR>
                      <a:noFill/>
                    </a:lnR>
                    <a:lnT>
                      <a:noFill/>
                    </a:lnT>
                    <a:lnB>
                      <a:noFill/>
                    </a:lnB>
                    <a:lnTlToBr>
                      <a:noFill/>
                    </a:lnTlToBr>
                    <a:lnBlToTr>
                      <a:noFill/>
                    </a:lnBlToTr>
                    <a:solidFill>
                      <a:srgbClr val="FEE282"/>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3BE7B"/>
                    </a:solidFill>
                  </a:tcPr>
                </a:tc>
                <a:extLst>
                  <a:ext uri="{0D108BD9-81ED-4DB2-BD59-A6C34878D82A}">
                    <a16:rowId xmlns:a16="http://schemas.microsoft.com/office/drawing/2014/main" val="4013448807"/>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3</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PEV d'Abomey-Calavi</a:t>
                      </a: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25%</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A9072"/>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25%</a:t>
                      </a:r>
                    </a:p>
                  </a:txBody>
                  <a:tcPr marL="5689" marR="5689" marT="4396" marB="0" anchor="ctr" horzOverflow="overflow">
                    <a:lnL>
                      <a:noFill/>
                    </a:lnL>
                    <a:lnR>
                      <a:noFill/>
                    </a:lnR>
                    <a:lnT>
                      <a:noFill/>
                    </a:lnT>
                    <a:lnB>
                      <a:noFill/>
                    </a:lnB>
                    <a:lnTlToBr>
                      <a:noFill/>
                    </a:lnTlToBr>
                    <a:lnBlToTr>
                      <a:noFill/>
                    </a:lnBlToTr>
                    <a:solidFill>
                      <a:srgbClr val="FA9072"/>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38%</a:t>
                      </a:r>
                    </a:p>
                  </a:txBody>
                  <a:tcPr marL="5689" marR="5689" marT="4396" marB="0" anchor="ctr" horzOverflow="overflow">
                    <a:lnL>
                      <a:noFill/>
                    </a:lnL>
                    <a:lnR>
                      <a:noFill/>
                    </a:lnR>
                    <a:lnT>
                      <a:noFill/>
                    </a:lnT>
                    <a:lnB>
                      <a:noFill/>
                    </a:lnB>
                    <a:lnTlToBr>
                      <a:noFill/>
                    </a:lnTlToBr>
                    <a:lnBlToTr>
                      <a:noFill/>
                    </a:lnBlToTr>
                    <a:solidFill>
                      <a:srgbClr val="FBA376"/>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50%</a:t>
                      </a:r>
                    </a:p>
                  </a:txBody>
                  <a:tcPr marL="5689" marR="5689" marT="4396" marB="0" anchor="ctr" horzOverflow="overflow">
                    <a:lnL>
                      <a:noFill/>
                    </a:lnL>
                    <a:lnR>
                      <a:noFill/>
                    </a:lnR>
                    <a:lnT>
                      <a:noFill/>
                    </a:lnT>
                    <a:lnB>
                      <a:noFill/>
                    </a:lnB>
                    <a:lnTlToBr>
                      <a:noFill/>
                    </a:lnTlToBr>
                    <a:lnBlToTr>
                      <a:noFill/>
                    </a:lnBlToTr>
                    <a:solidFill>
                      <a:srgbClr val="FCB77A"/>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63%</a:t>
                      </a:r>
                    </a:p>
                  </a:txBody>
                  <a:tcPr marL="5689" marR="5689" marT="4396" marB="0" anchor="ctr" horzOverflow="overflow">
                    <a:lnL>
                      <a:noFill/>
                    </a:lnL>
                    <a:lnR>
                      <a:noFill/>
                    </a:lnR>
                    <a:lnT>
                      <a:noFill/>
                    </a:lnT>
                    <a:lnB>
                      <a:noFill/>
                    </a:lnB>
                    <a:lnTlToBr>
                      <a:noFill/>
                    </a:lnTlToBr>
                    <a:lnBlToTr>
                      <a:noFill/>
                    </a:lnBlToTr>
                    <a:solidFill>
                      <a:srgbClr val="FDCA7D"/>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75%</a:t>
                      </a:r>
                    </a:p>
                  </a:txBody>
                  <a:tcPr marL="5689" marR="5689" marT="4396" marB="0" anchor="ctr" horzOverflow="overflow">
                    <a:lnL>
                      <a:noFill/>
                    </a:lnL>
                    <a:lnR>
                      <a:noFill/>
                    </a:lnR>
                    <a:lnT>
                      <a:noFill/>
                    </a:lnT>
                    <a:lnB>
                      <a:noFill/>
                    </a:lnB>
                    <a:lnTlToBr>
                      <a:noFill/>
                    </a:lnTlToBr>
                    <a:lnBlToTr>
                      <a:noFill/>
                    </a:lnBlToTr>
                    <a:solidFill>
                      <a:srgbClr val="FEDD81"/>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75%</a:t>
                      </a:r>
                    </a:p>
                  </a:txBody>
                  <a:tcPr marL="5689" marR="5689" marT="4396" marB="0" anchor="ctr" horzOverflow="overflow">
                    <a:lnL>
                      <a:noFill/>
                    </a:lnL>
                    <a:lnR>
                      <a:noFill/>
                    </a:lnR>
                    <a:lnT>
                      <a:noFill/>
                    </a:lnT>
                    <a:lnB>
                      <a:noFill/>
                    </a:lnB>
                    <a:lnTlToBr>
                      <a:noFill/>
                    </a:lnTlToBr>
                    <a:lnBlToTr>
                      <a:noFill/>
                    </a:lnBlToTr>
                    <a:solidFill>
                      <a:srgbClr val="FEDD81"/>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88%</a:t>
                      </a:r>
                    </a:p>
                  </a:txBody>
                  <a:tcPr marL="5689" marR="5689" marT="4396" marB="0" anchor="ctr" horzOverflow="overflow">
                    <a:lnL>
                      <a:noFill/>
                    </a:lnL>
                    <a:lnR>
                      <a:noFill/>
                    </a:lnR>
                    <a:lnT>
                      <a:noFill/>
                    </a:lnT>
                    <a:lnB>
                      <a:noFill/>
                    </a:lnB>
                    <a:lnTlToBr>
                      <a:noFill/>
                    </a:lnTlToBr>
                    <a:lnBlToTr>
                      <a:noFill/>
                    </a:lnBlToTr>
                    <a:solidFill>
                      <a:srgbClr val="D9E082"/>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3BE7B"/>
                    </a:solidFill>
                  </a:tcPr>
                </a:tc>
                <a:extLst>
                  <a:ext uri="{0D108BD9-81ED-4DB2-BD59-A6C34878D82A}">
                    <a16:rowId xmlns:a16="http://schemas.microsoft.com/office/drawing/2014/main" val="1159342553"/>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4</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Guardar</a:t>
                      </a: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0%</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8696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0%</a:t>
                      </a:r>
                    </a:p>
                  </a:txBody>
                  <a:tcPr marL="5689" marR="5689" marT="4396" marB="0" anchor="ctr" horzOverflow="overflow">
                    <a:lnL>
                      <a:noFill/>
                    </a:lnL>
                    <a:lnR>
                      <a:noFill/>
                    </a:lnR>
                    <a:lnT>
                      <a:noFill/>
                    </a:lnT>
                    <a:lnB>
                      <a:noFill/>
                    </a:lnB>
                    <a:lnTlToBr>
                      <a:noFill/>
                    </a:lnTlToBr>
                    <a:lnBlToTr>
                      <a:noFill/>
                    </a:lnBlToTr>
                    <a:solidFill>
                      <a:srgbClr val="F8696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42%</a:t>
                      </a:r>
                    </a:p>
                  </a:txBody>
                  <a:tcPr marL="5689" marR="5689" marT="4396" marB="0" anchor="ctr" horzOverflow="overflow">
                    <a:lnL>
                      <a:noFill/>
                    </a:lnL>
                    <a:lnR>
                      <a:noFill/>
                    </a:lnR>
                    <a:lnT>
                      <a:noFill/>
                    </a:lnT>
                    <a:lnB>
                      <a:noFill/>
                    </a:lnB>
                    <a:lnTlToBr>
                      <a:noFill/>
                    </a:lnTlToBr>
                    <a:lnBlToTr>
                      <a:noFill/>
                    </a:lnBlToTr>
                    <a:solidFill>
                      <a:srgbClr val="FBAA77"/>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83%</a:t>
                      </a:r>
                    </a:p>
                  </a:txBody>
                  <a:tcPr marL="5689" marR="5689" marT="4396" marB="0" anchor="ctr" horzOverflow="overflow">
                    <a:lnL>
                      <a:noFill/>
                    </a:lnL>
                    <a:lnR>
                      <a:noFill/>
                    </a:lnR>
                    <a:lnT>
                      <a:noFill/>
                    </a:lnT>
                    <a:lnB>
                      <a:noFill/>
                    </a:lnB>
                    <a:lnTlToBr>
                      <a:noFill/>
                    </a:lnTlToBr>
                    <a:lnBlToTr>
                      <a:noFill/>
                    </a:lnBlToTr>
                    <a:solidFill>
                      <a:srgbClr val="FFEB84"/>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83%</a:t>
                      </a:r>
                    </a:p>
                  </a:txBody>
                  <a:tcPr marL="5689" marR="5689" marT="4396" marB="0" anchor="ctr" horzOverflow="overflow">
                    <a:lnL>
                      <a:noFill/>
                    </a:lnL>
                    <a:lnR>
                      <a:noFill/>
                    </a:lnR>
                    <a:lnT>
                      <a:noFill/>
                    </a:lnT>
                    <a:lnB>
                      <a:noFill/>
                    </a:lnB>
                    <a:lnTlToBr>
                      <a:noFill/>
                    </a:lnTlToBr>
                    <a:lnBlToTr>
                      <a:noFill/>
                    </a:lnBlToTr>
                    <a:solidFill>
                      <a:srgbClr val="FFEB84"/>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92%</a:t>
                      </a:r>
                    </a:p>
                  </a:txBody>
                  <a:tcPr marL="5689" marR="5689" marT="4396" marB="0" anchor="ctr" horzOverflow="overflow">
                    <a:lnL>
                      <a:noFill/>
                    </a:lnL>
                    <a:lnR>
                      <a:noFill/>
                    </a:lnR>
                    <a:lnT>
                      <a:noFill/>
                    </a:lnT>
                    <a:lnB>
                      <a:noFill/>
                    </a:lnB>
                    <a:lnTlToBr>
                      <a:noFill/>
                    </a:lnTlToBr>
                    <a:lnBlToTr>
                      <a:noFill/>
                    </a:lnBlToTr>
                    <a:solidFill>
                      <a:srgbClr val="B2D58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3BE7B"/>
                    </a:solidFill>
                  </a:tcPr>
                </a:tc>
                <a:extLst>
                  <a:ext uri="{0D108BD9-81ED-4DB2-BD59-A6C34878D82A}">
                    <a16:rowId xmlns:a16="http://schemas.microsoft.com/office/drawing/2014/main" val="1501536302"/>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5</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Zagnanado</a:t>
                      </a: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25%</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A9072"/>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0%</a:t>
                      </a:r>
                    </a:p>
                  </a:txBody>
                  <a:tcPr marL="5689" marR="5689" marT="4396" marB="0" anchor="ctr" horzOverflow="overflow">
                    <a:lnL>
                      <a:noFill/>
                    </a:lnL>
                    <a:lnR>
                      <a:noFill/>
                    </a:lnR>
                    <a:lnT>
                      <a:noFill/>
                    </a:lnT>
                    <a:lnB>
                      <a:noFill/>
                    </a:lnB>
                    <a:lnTlToBr>
                      <a:noFill/>
                    </a:lnTlToBr>
                    <a:lnBlToTr>
                      <a:noFill/>
                    </a:lnBlToTr>
                    <a:solidFill>
                      <a:srgbClr val="F8696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0%</a:t>
                      </a:r>
                    </a:p>
                  </a:txBody>
                  <a:tcPr marL="5689" marR="5689" marT="4396" marB="0" anchor="ctr" horzOverflow="overflow">
                    <a:lnL>
                      <a:noFill/>
                    </a:lnL>
                    <a:lnR>
                      <a:noFill/>
                    </a:lnR>
                    <a:lnT>
                      <a:noFill/>
                    </a:lnT>
                    <a:lnB>
                      <a:noFill/>
                    </a:lnB>
                    <a:lnTlToBr>
                      <a:noFill/>
                    </a:lnTlToBr>
                    <a:lnBlToTr>
                      <a:noFill/>
                    </a:lnBlToTr>
                    <a:solidFill>
                      <a:srgbClr val="F8696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50%</a:t>
                      </a:r>
                    </a:p>
                  </a:txBody>
                  <a:tcPr marL="5689" marR="5689" marT="4396" marB="0" anchor="ctr" horzOverflow="overflow">
                    <a:lnL>
                      <a:noFill/>
                    </a:lnL>
                    <a:lnR>
                      <a:noFill/>
                    </a:lnR>
                    <a:lnT>
                      <a:noFill/>
                    </a:lnT>
                    <a:lnB>
                      <a:noFill/>
                    </a:lnB>
                    <a:lnTlToBr>
                      <a:noFill/>
                    </a:lnTlToBr>
                    <a:lnBlToTr>
                      <a:noFill/>
                    </a:lnBlToTr>
                    <a:solidFill>
                      <a:srgbClr val="FCB77A"/>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3BE7B"/>
                    </a:solidFill>
                  </a:tcPr>
                </a:tc>
                <a:extLst>
                  <a:ext uri="{0D108BD9-81ED-4DB2-BD59-A6C34878D82A}">
                    <a16:rowId xmlns:a16="http://schemas.microsoft.com/office/drawing/2014/main" val="3218914984"/>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6</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Malanville</a:t>
                      </a: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3BE7B"/>
                    </a:solidFill>
                  </a:tcPr>
                </a:tc>
                <a:extLst>
                  <a:ext uri="{0D108BD9-81ED-4DB2-BD59-A6C34878D82A}">
                    <a16:rowId xmlns:a16="http://schemas.microsoft.com/office/drawing/2014/main" val="2016226209"/>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7</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Allada</a:t>
                      </a: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25%</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A9072"/>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25%</a:t>
                      </a:r>
                    </a:p>
                  </a:txBody>
                  <a:tcPr marL="5689" marR="5689" marT="4396" marB="0" anchor="ctr" horzOverflow="overflow">
                    <a:lnL>
                      <a:noFill/>
                    </a:lnL>
                    <a:lnR>
                      <a:noFill/>
                    </a:lnR>
                    <a:lnT>
                      <a:noFill/>
                    </a:lnT>
                    <a:lnB>
                      <a:noFill/>
                    </a:lnB>
                    <a:lnTlToBr>
                      <a:noFill/>
                    </a:lnTlToBr>
                    <a:lnBlToTr>
                      <a:noFill/>
                    </a:lnBlToTr>
                    <a:solidFill>
                      <a:srgbClr val="FA9072"/>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50%</a:t>
                      </a:r>
                    </a:p>
                  </a:txBody>
                  <a:tcPr marL="5689" marR="5689" marT="4396" marB="0" anchor="ctr" horzOverflow="overflow">
                    <a:lnL>
                      <a:noFill/>
                    </a:lnL>
                    <a:lnR>
                      <a:noFill/>
                    </a:lnR>
                    <a:lnT>
                      <a:noFill/>
                    </a:lnT>
                    <a:lnB>
                      <a:noFill/>
                    </a:lnB>
                    <a:lnTlToBr>
                      <a:noFill/>
                    </a:lnTlToBr>
                    <a:lnBlToTr>
                      <a:noFill/>
                    </a:lnBlToTr>
                    <a:solidFill>
                      <a:srgbClr val="FCB77A"/>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75%</a:t>
                      </a:r>
                    </a:p>
                  </a:txBody>
                  <a:tcPr marL="5689" marR="5689" marT="4396" marB="0" anchor="ctr" horzOverflow="overflow">
                    <a:lnL>
                      <a:noFill/>
                    </a:lnL>
                    <a:lnR>
                      <a:noFill/>
                    </a:lnR>
                    <a:lnT>
                      <a:noFill/>
                    </a:lnT>
                    <a:lnB>
                      <a:noFill/>
                    </a:lnB>
                    <a:lnTlToBr>
                      <a:noFill/>
                    </a:lnTlToBr>
                    <a:lnBlToTr>
                      <a:noFill/>
                    </a:lnBlToTr>
                    <a:solidFill>
                      <a:srgbClr val="FEDD81"/>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25%</a:t>
                      </a:r>
                    </a:p>
                  </a:txBody>
                  <a:tcPr marL="5689" marR="5689" marT="4396" marB="0" anchor="ctr" horzOverflow="overflow">
                    <a:lnL>
                      <a:noFill/>
                    </a:lnL>
                    <a:lnR>
                      <a:noFill/>
                    </a:lnR>
                    <a:lnT>
                      <a:noFill/>
                    </a:lnT>
                    <a:lnB>
                      <a:noFill/>
                    </a:lnB>
                    <a:lnTlToBr>
                      <a:noFill/>
                    </a:lnTlToBr>
                    <a:lnBlToTr>
                      <a:noFill/>
                    </a:lnBlToTr>
                    <a:solidFill>
                      <a:srgbClr val="FA9072"/>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50%</a:t>
                      </a:r>
                    </a:p>
                  </a:txBody>
                  <a:tcPr marL="5689" marR="5689" marT="4396" marB="0" anchor="ctr" horzOverflow="overflow">
                    <a:lnL>
                      <a:noFill/>
                    </a:lnL>
                    <a:lnR>
                      <a:noFill/>
                    </a:lnR>
                    <a:lnT>
                      <a:noFill/>
                    </a:lnT>
                    <a:lnB>
                      <a:noFill/>
                    </a:lnB>
                    <a:lnTlToBr>
                      <a:noFill/>
                    </a:lnTlToBr>
                    <a:lnBlToTr>
                      <a:noFill/>
                    </a:lnBlToTr>
                    <a:solidFill>
                      <a:srgbClr val="FCB77A"/>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25%</a:t>
                      </a:r>
                    </a:p>
                  </a:txBody>
                  <a:tcPr marL="5689" marR="5689" marT="4396" marB="0" anchor="ctr" horzOverflow="overflow">
                    <a:lnL>
                      <a:noFill/>
                    </a:lnL>
                    <a:lnR>
                      <a:noFill/>
                    </a:lnR>
                    <a:lnT>
                      <a:noFill/>
                    </a:lnT>
                    <a:lnB>
                      <a:noFill/>
                    </a:lnB>
                    <a:lnTlToBr>
                      <a:noFill/>
                    </a:lnTlToBr>
                    <a:lnBlToTr>
                      <a:noFill/>
                    </a:lnBlToTr>
                    <a:solidFill>
                      <a:srgbClr val="FA9072"/>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75%</a:t>
                      </a:r>
                    </a:p>
                  </a:txBody>
                  <a:tcPr marL="5689" marR="5689" marT="4396" marB="0" anchor="ctr" horzOverflow="overflow">
                    <a:lnL>
                      <a:noFill/>
                    </a:lnL>
                    <a:lnR>
                      <a:noFill/>
                    </a:lnR>
                    <a:lnT>
                      <a:noFill/>
                    </a:lnT>
                    <a:lnB>
                      <a:noFill/>
                    </a:lnB>
                    <a:lnTlToBr>
                      <a:noFill/>
                    </a:lnTlToBr>
                    <a:lnBlToTr>
                      <a:noFill/>
                    </a:lnBlToTr>
                    <a:solidFill>
                      <a:srgbClr val="FEDD81"/>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75%</a:t>
                      </a: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EDD81"/>
                    </a:solidFill>
                  </a:tcPr>
                </a:tc>
                <a:extLst>
                  <a:ext uri="{0D108BD9-81ED-4DB2-BD59-A6C34878D82A}">
                    <a16:rowId xmlns:a16="http://schemas.microsoft.com/office/drawing/2014/main" val="3005989112"/>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8</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Cotonú 7</a:t>
                      </a: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0%</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8696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0%</a:t>
                      </a:r>
                    </a:p>
                  </a:txBody>
                  <a:tcPr marL="5689" marR="5689" marT="4396" marB="0" anchor="ctr" horzOverflow="overflow">
                    <a:lnL>
                      <a:noFill/>
                    </a:lnL>
                    <a:lnR>
                      <a:noFill/>
                    </a:lnR>
                    <a:lnT>
                      <a:noFill/>
                    </a:lnT>
                    <a:lnB>
                      <a:noFill/>
                    </a:lnB>
                    <a:lnTlToBr>
                      <a:noFill/>
                    </a:lnTlToBr>
                    <a:lnBlToTr>
                      <a:noFill/>
                    </a:lnBlToTr>
                    <a:solidFill>
                      <a:srgbClr val="F8696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0%</a:t>
                      </a:r>
                    </a:p>
                  </a:txBody>
                  <a:tcPr marL="5689" marR="5689" marT="4396" marB="0" anchor="ctr" horzOverflow="overflow">
                    <a:lnL>
                      <a:noFill/>
                    </a:lnL>
                    <a:lnR>
                      <a:noFill/>
                    </a:lnR>
                    <a:lnT>
                      <a:noFill/>
                    </a:lnT>
                    <a:lnB>
                      <a:noFill/>
                    </a:lnB>
                    <a:lnTlToBr>
                      <a:noFill/>
                    </a:lnTlToBr>
                    <a:lnBlToTr>
                      <a:noFill/>
                    </a:lnBlToTr>
                    <a:solidFill>
                      <a:srgbClr val="F8696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0%</a:t>
                      </a:r>
                    </a:p>
                  </a:txBody>
                  <a:tcPr marL="5689" marR="5689" marT="4396" marB="0" anchor="ctr" horzOverflow="overflow">
                    <a:lnL>
                      <a:noFill/>
                    </a:lnL>
                    <a:lnR>
                      <a:noFill/>
                    </a:lnR>
                    <a:lnT>
                      <a:noFill/>
                    </a:lnT>
                    <a:lnB>
                      <a:noFill/>
                    </a:lnB>
                    <a:lnTlToBr>
                      <a:noFill/>
                    </a:lnTlToBr>
                    <a:lnBlToTr>
                      <a:noFill/>
                    </a:lnBlToTr>
                    <a:solidFill>
                      <a:srgbClr val="F8696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0%</a:t>
                      </a:r>
                    </a:p>
                  </a:txBody>
                  <a:tcPr marL="5689" marR="5689" marT="4396" marB="0" anchor="ctr" horzOverflow="overflow">
                    <a:lnL>
                      <a:noFill/>
                    </a:lnL>
                    <a:lnR>
                      <a:noFill/>
                    </a:lnR>
                    <a:lnT>
                      <a:noFill/>
                    </a:lnT>
                    <a:lnB>
                      <a:noFill/>
                    </a:lnB>
                    <a:lnTlToBr>
                      <a:noFill/>
                    </a:lnTlToBr>
                    <a:lnBlToTr>
                      <a:noFill/>
                    </a:lnBlToTr>
                    <a:solidFill>
                      <a:srgbClr val="F8696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0%</a:t>
                      </a:r>
                    </a:p>
                  </a:txBody>
                  <a:tcPr marL="5689" marR="5689" marT="4396" marB="0" anchor="ctr" horzOverflow="overflow">
                    <a:lnL>
                      <a:noFill/>
                    </a:lnL>
                    <a:lnR>
                      <a:noFill/>
                    </a:lnR>
                    <a:lnT>
                      <a:noFill/>
                    </a:lnT>
                    <a:lnB>
                      <a:noFill/>
                    </a:lnB>
                    <a:lnTlToBr>
                      <a:noFill/>
                    </a:lnTlToBr>
                    <a:lnBlToTr>
                      <a:noFill/>
                    </a:lnBlToTr>
                    <a:solidFill>
                      <a:srgbClr val="F8696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50%</a:t>
                      </a:r>
                    </a:p>
                  </a:txBody>
                  <a:tcPr marL="5689" marR="5689" marT="4396" marB="0" anchor="ctr" horzOverflow="overflow">
                    <a:lnL>
                      <a:noFill/>
                    </a:lnL>
                    <a:lnR>
                      <a:noFill/>
                    </a:lnR>
                    <a:lnT>
                      <a:noFill/>
                    </a:lnT>
                    <a:lnB>
                      <a:noFill/>
                    </a:lnB>
                    <a:lnTlToBr>
                      <a:noFill/>
                    </a:lnTlToBr>
                    <a:lnBlToTr>
                      <a:noFill/>
                    </a:lnBlToTr>
                    <a:solidFill>
                      <a:srgbClr val="FCB77A"/>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50%</a:t>
                      </a:r>
                    </a:p>
                  </a:txBody>
                  <a:tcPr marL="5689" marR="5689" marT="4396" marB="0" anchor="ctr" horzOverflow="overflow">
                    <a:lnL>
                      <a:noFill/>
                    </a:lnL>
                    <a:lnR>
                      <a:noFill/>
                    </a:lnR>
                    <a:lnT>
                      <a:noFill/>
                    </a:lnT>
                    <a:lnB>
                      <a:noFill/>
                    </a:lnB>
                    <a:lnTlToBr>
                      <a:noFill/>
                    </a:lnTlToBr>
                    <a:lnBlToTr>
                      <a:noFill/>
                    </a:lnBlToTr>
                    <a:solidFill>
                      <a:srgbClr val="FCB77A"/>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75%</a:t>
                      </a:r>
                    </a:p>
                  </a:txBody>
                  <a:tcPr marL="5689" marR="5689" marT="4396" marB="0" anchor="ctr" horzOverflow="overflow">
                    <a:lnL>
                      <a:noFill/>
                    </a:lnL>
                    <a:lnR>
                      <a:noFill/>
                    </a:lnR>
                    <a:lnT>
                      <a:noFill/>
                    </a:lnT>
                    <a:lnB>
                      <a:noFill/>
                    </a:lnB>
                    <a:lnTlToBr>
                      <a:noFill/>
                    </a:lnTlToBr>
                    <a:lnBlToTr>
                      <a:noFill/>
                    </a:lnBlToTr>
                    <a:solidFill>
                      <a:srgbClr val="FEDD81"/>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3BE7B"/>
                    </a:solidFill>
                  </a:tcPr>
                </a:tc>
                <a:extLst>
                  <a:ext uri="{0D108BD9-81ED-4DB2-BD59-A6C34878D82A}">
                    <a16:rowId xmlns:a16="http://schemas.microsoft.com/office/drawing/2014/main" val="2298540406"/>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9</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Aguégués</a:t>
                      </a: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0%</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8696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0%</a:t>
                      </a:r>
                    </a:p>
                  </a:txBody>
                  <a:tcPr marL="5689" marR="5689" marT="4396" marB="0" anchor="ctr" horzOverflow="overflow">
                    <a:lnL>
                      <a:noFill/>
                    </a:lnL>
                    <a:lnR>
                      <a:noFill/>
                    </a:lnR>
                    <a:lnT>
                      <a:noFill/>
                    </a:lnT>
                    <a:lnB>
                      <a:noFill/>
                    </a:lnB>
                    <a:lnTlToBr>
                      <a:noFill/>
                    </a:lnTlToBr>
                    <a:lnBlToTr>
                      <a:noFill/>
                    </a:lnBlToTr>
                    <a:solidFill>
                      <a:srgbClr val="F8696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0%</a:t>
                      </a:r>
                    </a:p>
                  </a:txBody>
                  <a:tcPr marL="5689" marR="5689" marT="4396" marB="0" anchor="ctr" horzOverflow="overflow">
                    <a:lnL>
                      <a:noFill/>
                    </a:lnL>
                    <a:lnR>
                      <a:noFill/>
                    </a:lnR>
                    <a:lnT>
                      <a:noFill/>
                    </a:lnT>
                    <a:lnB>
                      <a:noFill/>
                    </a:lnB>
                    <a:lnTlToBr>
                      <a:noFill/>
                    </a:lnTlToBr>
                    <a:lnBlToTr>
                      <a:noFill/>
                    </a:lnBlToTr>
                    <a:solidFill>
                      <a:srgbClr val="F8696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0%</a:t>
                      </a:r>
                    </a:p>
                  </a:txBody>
                  <a:tcPr marL="5689" marR="5689" marT="4396" marB="0" anchor="ctr" horzOverflow="overflow">
                    <a:lnL>
                      <a:noFill/>
                    </a:lnL>
                    <a:lnR>
                      <a:noFill/>
                    </a:lnR>
                    <a:lnT>
                      <a:noFill/>
                    </a:lnT>
                    <a:lnB>
                      <a:noFill/>
                    </a:lnB>
                    <a:lnTlToBr>
                      <a:noFill/>
                    </a:lnTlToBr>
                    <a:lnBlToTr>
                      <a:noFill/>
                    </a:lnBlToTr>
                    <a:solidFill>
                      <a:srgbClr val="F8696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3BE7B"/>
                    </a:solidFill>
                  </a:tcPr>
                </a:tc>
                <a:extLst>
                  <a:ext uri="{0D108BD9-81ED-4DB2-BD59-A6C34878D82A}">
                    <a16:rowId xmlns:a16="http://schemas.microsoft.com/office/drawing/2014/main" val="1810671580"/>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Pobe</a:t>
                      </a: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67%</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DD07F"/>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83%</a:t>
                      </a:r>
                    </a:p>
                  </a:txBody>
                  <a:tcPr marL="5689" marR="5689" marT="4396" marB="0" anchor="ctr" horzOverflow="overflow">
                    <a:lnL>
                      <a:noFill/>
                    </a:lnL>
                    <a:lnR>
                      <a:noFill/>
                    </a:lnR>
                    <a:lnT>
                      <a:noFill/>
                    </a:lnT>
                    <a:lnB>
                      <a:noFill/>
                    </a:lnB>
                    <a:lnTlToBr>
                      <a:noFill/>
                    </a:lnTlToBr>
                    <a:lnBlToTr>
                      <a:noFill/>
                    </a:lnBlToTr>
                    <a:solidFill>
                      <a:srgbClr val="FFEB84"/>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83%</a:t>
                      </a:r>
                    </a:p>
                  </a:txBody>
                  <a:tcPr marL="5689" marR="5689" marT="4396" marB="0" anchor="ctr" horzOverflow="overflow">
                    <a:lnL>
                      <a:noFill/>
                    </a:lnL>
                    <a:lnR>
                      <a:noFill/>
                    </a:lnR>
                    <a:lnT>
                      <a:noFill/>
                    </a:lnT>
                    <a:lnB>
                      <a:noFill/>
                    </a:lnB>
                    <a:lnTlToBr>
                      <a:noFill/>
                    </a:lnTlToBr>
                    <a:lnBlToTr>
                      <a:noFill/>
                    </a:lnBlToTr>
                    <a:solidFill>
                      <a:srgbClr val="FFEB84"/>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83%</a:t>
                      </a:r>
                    </a:p>
                  </a:txBody>
                  <a:tcPr marL="5689" marR="5689" marT="4396" marB="0" anchor="ctr" horzOverflow="overflow">
                    <a:lnL>
                      <a:noFill/>
                    </a:lnL>
                    <a:lnR>
                      <a:noFill/>
                    </a:lnR>
                    <a:lnT>
                      <a:noFill/>
                    </a:lnT>
                    <a:lnB>
                      <a:noFill/>
                    </a:lnB>
                    <a:lnTlToBr>
                      <a:noFill/>
                    </a:lnTlToBr>
                    <a:lnBlToTr>
                      <a:noFill/>
                    </a:lnBlToTr>
                    <a:solidFill>
                      <a:srgbClr val="FFEB84"/>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83%</a:t>
                      </a:r>
                    </a:p>
                  </a:txBody>
                  <a:tcPr marL="5689" marR="5689" marT="4396" marB="0" anchor="ctr" horzOverflow="overflow">
                    <a:lnL>
                      <a:noFill/>
                    </a:lnL>
                    <a:lnR>
                      <a:noFill/>
                    </a:lnR>
                    <a:lnT>
                      <a:noFill/>
                    </a:lnT>
                    <a:lnB>
                      <a:noFill/>
                    </a:lnB>
                    <a:lnTlToBr>
                      <a:noFill/>
                    </a:lnTlToBr>
                    <a:lnBlToTr>
                      <a:noFill/>
                    </a:lnBlToTr>
                    <a:solidFill>
                      <a:srgbClr val="FFEB84"/>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3BE7B"/>
                    </a:solidFill>
                  </a:tcPr>
                </a:tc>
                <a:extLst>
                  <a:ext uri="{0D108BD9-81ED-4DB2-BD59-A6C34878D82A}">
                    <a16:rowId xmlns:a16="http://schemas.microsoft.com/office/drawing/2014/main" val="3494712259"/>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11</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Abomey-Calavi</a:t>
                      </a: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25%</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A9072"/>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25%</a:t>
                      </a:r>
                    </a:p>
                  </a:txBody>
                  <a:tcPr marL="5689" marR="5689" marT="4396" marB="0" anchor="ctr" horzOverflow="overflow">
                    <a:lnL>
                      <a:noFill/>
                    </a:lnL>
                    <a:lnR>
                      <a:noFill/>
                    </a:lnR>
                    <a:lnT>
                      <a:noFill/>
                    </a:lnT>
                    <a:lnB>
                      <a:noFill/>
                    </a:lnB>
                    <a:lnTlToBr>
                      <a:noFill/>
                    </a:lnTlToBr>
                    <a:lnBlToTr>
                      <a:noFill/>
                    </a:lnBlToTr>
                    <a:solidFill>
                      <a:srgbClr val="FA9072"/>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38%</a:t>
                      </a:r>
                    </a:p>
                  </a:txBody>
                  <a:tcPr marL="5689" marR="5689" marT="4396" marB="0" anchor="ctr" horzOverflow="overflow">
                    <a:lnL>
                      <a:noFill/>
                    </a:lnL>
                    <a:lnR>
                      <a:noFill/>
                    </a:lnR>
                    <a:lnT>
                      <a:noFill/>
                    </a:lnT>
                    <a:lnB>
                      <a:noFill/>
                    </a:lnB>
                    <a:lnTlToBr>
                      <a:noFill/>
                    </a:lnTlToBr>
                    <a:lnBlToTr>
                      <a:noFill/>
                    </a:lnBlToTr>
                    <a:solidFill>
                      <a:srgbClr val="FBA376"/>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50%</a:t>
                      </a:r>
                    </a:p>
                  </a:txBody>
                  <a:tcPr marL="5689" marR="5689" marT="4396" marB="0" anchor="ctr" horzOverflow="overflow">
                    <a:lnL>
                      <a:noFill/>
                    </a:lnL>
                    <a:lnR>
                      <a:noFill/>
                    </a:lnR>
                    <a:lnT>
                      <a:noFill/>
                    </a:lnT>
                    <a:lnB>
                      <a:noFill/>
                    </a:lnB>
                    <a:lnTlToBr>
                      <a:noFill/>
                    </a:lnTlToBr>
                    <a:lnBlToTr>
                      <a:noFill/>
                    </a:lnBlToTr>
                    <a:solidFill>
                      <a:srgbClr val="FCB77A"/>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63%</a:t>
                      </a:r>
                    </a:p>
                  </a:txBody>
                  <a:tcPr marL="5689" marR="5689" marT="4396" marB="0" anchor="ctr" horzOverflow="overflow">
                    <a:lnL>
                      <a:noFill/>
                    </a:lnL>
                    <a:lnR>
                      <a:noFill/>
                    </a:lnR>
                    <a:lnT>
                      <a:noFill/>
                    </a:lnT>
                    <a:lnB>
                      <a:noFill/>
                    </a:lnB>
                    <a:lnTlToBr>
                      <a:noFill/>
                    </a:lnTlToBr>
                    <a:lnBlToTr>
                      <a:noFill/>
                    </a:lnBlToTr>
                    <a:solidFill>
                      <a:srgbClr val="FDCA7D"/>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75%</a:t>
                      </a:r>
                    </a:p>
                  </a:txBody>
                  <a:tcPr marL="5689" marR="5689" marT="4396" marB="0" anchor="ctr" horzOverflow="overflow">
                    <a:lnL>
                      <a:noFill/>
                    </a:lnL>
                    <a:lnR>
                      <a:noFill/>
                    </a:lnR>
                    <a:lnT>
                      <a:noFill/>
                    </a:lnT>
                    <a:lnB>
                      <a:noFill/>
                    </a:lnB>
                    <a:lnTlToBr>
                      <a:noFill/>
                    </a:lnTlToBr>
                    <a:lnBlToTr>
                      <a:noFill/>
                    </a:lnBlToTr>
                    <a:solidFill>
                      <a:srgbClr val="FEDD81"/>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75%</a:t>
                      </a:r>
                    </a:p>
                  </a:txBody>
                  <a:tcPr marL="5689" marR="5689" marT="4396" marB="0" anchor="ctr" horzOverflow="overflow">
                    <a:lnL>
                      <a:noFill/>
                    </a:lnL>
                    <a:lnR>
                      <a:noFill/>
                    </a:lnR>
                    <a:lnT>
                      <a:noFill/>
                    </a:lnT>
                    <a:lnB>
                      <a:noFill/>
                    </a:lnB>
                    <a:lnTlToBr>
                      <a:noFill/>
                    </a:lnTlToBr>
                    <a:lnBlToTr>
                      <a:noFill/>
                    </a:lnBlToTr>
                    <a:solidFill>
                      <a:srgbClr val="FEDD81"/>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88%</a:t>
                      </a:r>
                    </a:p>
                  </a:txBody>
                  <a:tcPr marL="5689" marR="5689" marT="4396" marB="0" anchor="ctr" horzOverflow="overflow">
                    <a:lnL>
                      <a:noFill/>
                    </a:lnL>
                    <a:lnR>
                      <a:noFill/>
                    </a:lnR>
                    <a:lnT>
                      <a:noFill/>
                    </a:lnT>
                    <a:lnB>
                      <a:noFill/>
                    </a:lnB>
                    <a:lnTlToBr>
                      <a:noFill/>
                    </a:lnTlToBr>
                    <a:lnBlToTr>
                      <a:noFill/>
                    </a:lnBlToTr>
                    <a:solidFill>
                      <a:srgbClr val="D9E082"/>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3BE7B"/>
                    </a:solidFill>
                  </a:tcPr>
                </a:tc>
                <a:extLst>
                  <a:ext uri="{0D108BD9-81ED-4DB2-BD59-A6C34878D82A}">
                    <a16:rowId xmlns:a16="http://schemas.microsoft.com/office/drawing/2014/main" val="1747755518"/>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12</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Ze</a:t>
                      </a: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50%</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CB77A"/>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75%</a:t>
                      </a:r>
                    </a:p>
                  </a:txBody>
                  <a:tcPr marL="5689" marR="5689" marT="4396" marB="0" anchor="ctr" horzOverflow="overflow">
                    <a:lnL>
                      <a:noFill/>
                    </a:lnL>
                    <a:lnR>
                      <a:noFill/>
                    </a:lnR>
                    <a:lnT>
                      <a:noFill/>
                    </a:lnT>
                    <a:lnB>
                      <a:noFill/>
                    </a:lnB>
                    <a:lnTlToBr>
                      <a:noFill/>
                    </a:lnTlToBr>
                    <a:lnBlToTr>
                      <a:noFill/>
                    </a:lnBlToTr>
                    <a:solidFill>
                      <a:srgbClr val="FEDD81"/>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3BE7B"/>
                    </a:solidFill>
                  </a:tcPr>
                </a:tc>
                <a:extLst>
                  <a:ext uri="{0D108BD9-81ED-4DB2-BD59-A6C34878D82A}">
                    <a16:rowId xmlns:a16="http://schemas.microsoft.com/office/drawing/2014/main" val="904347386"/>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13</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Sèmè-Podji </a:t>
                      </a: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30%</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A9774"/>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20%</a:t>
                      </a:r>
                    </a:p>
                  </a:txBody>
                  <a:tcPr marL="5689" marR="5689" marT="4396" marB="0" anchor="ctr" horzOverflow="overflow">
                    <a:lnL>
                      <a:noFill/>
                    </a:lnL>
                    <a:lnR>
                      <a:noFill/>
                    </a:lnR>
                    <a:lnT>
                      <a:noFill/>
                    </a:lnT>
                    <a:lnB>
                      <a:noFill/>
                    </a:lnB>
                    <a:lnTlToBr>
                      <a:noFill/>
                    </a:lnTlToBr>
                    <a:lnBlToTr>
                      <a:noFill/>
                    </a:lnBlToTr>
                    <a:solidFill>
                      <a:srgbClr val="F98871"/>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30%</a:t>
                      </a:r>
                    </a:p>
                  </a:txBody>
                  <a:tcPr marL="5689" marR="5689" marT="4396" marB="0" anchor="ctr" horzOverflow="overflow">
                    <a:lnL>
                      <a:noFill/>
                    </a:lnL>
                    <a:lnR>
                      <a:noFill/>
                    </a:lnR>
                    <a:lnT>
                      <a:noFill/>
                    </a:lnT>
                    <a:lnB>
                      <a:noFill/>
                    </a:lnB>
                    <a:lnTlToBr>
                      <a:noFill/>
                    </a:lnTlToBr>
                    <a:lnBlToTr>
                      <a:noFill/>
                    </a:lnBlToTr>
                    <a:solidFill>
                      <a:srgbClr val="FA9774"/>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40%</a:t>
                      </a:r>
                    </a:p>
                  </a:txBody>
                  <a:tcPr marL="5689" marR="5689" marT="4396" marB="0" anchor="ctr" horzOverflow="overflow">
                    <a:lnL>
                      <a:noFill/>
                    </a:lnL>
                    <a:lnR>
                      <a:noFill/>
                    </a:lnR>
                    <a:lnT>
                      <a:noFill/>
                    </a:lnT>
                    <a:lnB>
                      <a:noFill/>
                    </a:lnB>
                    <a:lnTlToBr>
                      <a:noFill/>
                    </a:lnTlToBr>
                    <a:lnBlToTr>
                      <a:noFill/>
                    </a:lnBlToTr>
                    <a:solidFill>
                      <a:srgbClr val="FBA777"/>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60%</a:t>
                      </a:r>
                    </a:p>
                  </a:txBody>
                  <a:tcPr marL="5689" marR="5689" marT="4396" marB="0" anchor="ctr" horzOverflow="overflow">
                    <a:lnL>
                      <a:noFill/>
                    </a:lnL>
                    <a:lnR>
                      <a:noFill/>
                    </a:lnR>
                    <a:lnT>
                      <a:noFill/>
                    </a:lnT>
                    <a:lnB>
                      <a:noFill/>
                    </a:lnB>
                    <a:lnTlToBr>
                      <a:noFill/>
                    </a:lnTlToBr>
                    <a:lnBlToTr>
                      <a:noFill/>
                    </a:lnBlToTr>
                    <a:solidFill>
                      <a:srgbClr val="FDC67D"/>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80%</a:t>
                      </a:r>
                    </a:p>
                  </a:txBody>
                  <a:tcPr marL="5689" marR="5689" marT="4396" marB="0" anchor="ctr" horzOverflow="overflow">
                    <a:lnL>
                      <a:noFill/>
                    </a:lnL>
                    <a:lnR>
                      <a:noFill/>
                    </a:lnR>
                    <a:lnT>
                      <a:noFill/>
                    </a:lnT>
                    <a:lnB>
                      <a:noFill/>
                    </a:lnB>
                    <a:lnTlToBr>
                      <a:noFill/>
                    </a:lnTlToBr>
                    <a:lnBlToTr>
                      <a:noFill/>
                    </a:lnBlToTr>
                    <a:solidFill>
                      <a:srgbClr val="FEE583"/>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90%</a:t>
                      </a:r>
                    </a:p>
                  </a:txBody>
                  <a:tcPr marL="5689" marR="5689" marT="4396" marB="0" anchor="ctr" horzOverflow="overflow">
                    <a:lnL>
                      <a:noFill/>
                    </a:lnL>
                    <a:lnR>
                      <a:noFill/>
                    </a:lnR>
                    <a:lnT>
                      <a:noFill/>
                    </a:lnT>
                    <a:lnB>
                      <a:noFill/>
                    </a:lnB>
                    <a:lnTlToBr>
                      <a:noFill/>
                    </a:lnTlToBr>
                    <a:lnBlToTr>
                      <a:noFill/>
                    </a:lnBlToTr>
                    <a:solidFill>
                      <a:srgbClr val="C1DA81"/>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90%</a:t>
                      </a:r>
                    </a:p>
                  </a:txBody>
                  <a:tcPr marL="5689" marR="5689" marT="4396" marB="0" anchor="ctr" horzOverflow="overflow">
                    <a:lnL>
                      <a:noFill/>
                    </a:lnL>
                    <a:lnR>
                      <a:noFill/>
                    </a:lnR>
                    <a:lnT>
                      <a:noFill/>
                    </a:lnT>
                    <a:lnB>
                      <a:noFill/>
                    </a:lnB>
                    <a:lnTlToBr>
                      <a:noFill/>
                    </a:lnTlToBr>
                    <a:lnBlToTr>
                      <a:noFill/>
                    </a:lnBlToTr>
                    <a:solidFill>
                      <a:srgbClr val="C1DA81"/>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3BE7B"/>
                    </a:solidFill>
                  </a:tcPr>
                </a:tc>
                <a:extLst>
                  <a:ext uri="{0D108BD9-81ED-4DB2-BD59-A6C34878D82A}">
                    <a16:rowId xmlns:a16="http://schemas.microsoft.com/office/drawing/2014/main" val="3374226199"/>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14</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Ifangni</a:t>
                      </a: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9%</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8776D"/>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27%</a:t>
                      </a:r>
                    </a:p>
                  </a:txBody>
                  <a:tcPr marL="5689" marR="5689" marT="4396" marB="0" anchor="ctr" horzOverflow="overflow">
                    <a:lnL>
                      <a:noFill/>
                    </a:lnL>
                    <a:lnR>
                      <a:noFill/>
                    </a:lnR>
                    <a:lnT>
                      <a:noFill/>
                    </a:lnT>
                    <a:lnB>
                      <a:noFill/>
                    </a:lnB>
                    <a:lnTlToBr>
                      <a:noFill/>
                    </a:lnTlToBr>
                    <a:lnBlToTr>
                      <a:noFill/>
                    </a:lnBlToTr>
                    <a:solidFill>
                      <a:srgbClr val="FA9373"/>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9%</a:t>
                      </a:r>
                    </a:p>
                  </a:txBody>
                  <a:tcPr marL="5689" marR="5689" marT="4396" marB="0" anchor="ctr" horzOverflow="overflow">
                    <a:lnL>
                      <a:noFill/>
                    </a:lnL>
                    <a:lnR>
                      <a:noFill/>
                    </a:lnR>
                    <a:lnT>
                      <a:noFill/>
                    </a:lnT>
                    <a:lnB>
                      <a:noFill/>
                    </a:lnB>
                    <a:lnTlToBr>
                      <a:noFill/>
                    </a:lnTlToBr>
                    <a:lnBlToTr>
                      <a:noFill/>
                    </a:lnBlToTr>
                    <a:solidFill>
                      <a:srgbClr val="F8776D"/>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9%</a:t>
                      </a:r>
                    </a:p>
                  </a:txBody>
                  <a:tcPr marL="5689" marR="5689" marT="4396" marB="0" anchor="ctr" horzOverflow="overflow">
                    <a:lnL>
                      <a:noFill/>
                    </a:lnL>
                    <a:lnR>
                      <a:noFill/>
                    </a:lnR>
                    <a:lnT>
                      <a:noFill/>
                    </a:lnT>
                    <a:lnB>
                      <a:noFill/>
                    </a:lnB>
                    <a:lnTlToBr>
                      <a:noFill/>
                    </a:lnTlToBr>
                    <a:lnBlToTr>
                      <a:noFill/>
                    </a:lnBlToTr>
                    <a:solidFill>
                      <a:srgbClr val="F8776D"/>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9%</a:t>
                      </a:r>
                    </a:p>
                  </a:txBody>
                  <a:tcPr marL="5689" marR="5689" marT="4396" marB="0" anchor="ctr" horzOverflow="overflow">
                    <a:lnL>
                      <a:noFill/>
                    </a:lnL>
                    <a:lnR>
                      <a:noFill/>
                    </a:lnR>
                    <a:lnT>
                      <a:noFill/>
                    </a:lnT>
                    <a:lnB>
                      <a:noFill/>
                    </a:lnB>
                    <a:lnTlToBr>
                      <a:noFill/>
                    </a:lnTlToBr>
                    <a:lnBlToTr>
                      <a:noFill/>
                    </a:lnBlToTr>
                    <a:solidFill>
                      <a:srgbClr val="F8776D"/>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36%</a:t>
                      </a:r>
                    </a:p>
                  </a:txBody>
                  <a:tcPr marL="5689" marR="5689" marT="4396" marB="0" anchor="ctr" horzOverflow="overflow">
                    <a:lnL>
                      <a:noFill/>
                    </a:lnL>
                    <a:lnR>
                      <a:noFill/>
                    </a:lnR>
                    <a:lnT>
                      <a:noFill/>
                    </a:lnT>
                    <a:lnB>
                      <a:noFill/>
                    </a:lnB>
                    <a:lnTlToBr>
                      <a:noFill/>
                    </a:lnTlToBr>
                    <a:lnBlToTr>
                      <a:noFill/>
                    </a:lnBlToTr>
                    <a:solidFill>
                      <a:srgbClr val="FBA175"/>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9%</a:t>
                      </a:r>
                    </a:p>
                  </a:txBody>
                  <a:tcPr marL="5689" marR="5689" marT="4396" marB="0" anchor="ctr" horzOverflow="overflow">
                    <a:lnL>
                      <a:noFill/>
                    </a:lnL>
                    <a:lnR>
                      <a:noFill/>
                    </a:lnR>
                    <a:lnT>
                      <a:noFill/>
                    </a:lnT>
                    <a:lnB>
                      <a:noFill/>
                    </a:lnB>
                    <a:lnTlToBr>
                      <a:noFill/>
                    </a:lnTlToBr>
                    <a:lnBlToTr>
                      <a:noFill/>
                    </a:lnBlToTr>
                    <a:solidFill>
                      <a:srgbClr val="F8776D"/>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9%</a:t>
                      </a:r>
                    </a:p>
                  </a:txBody>
                  <a:tcPr marL="5689" marR="5689" marT="4396" marB="0" anchor="ctr" horzOverflow="overflow">
                    <a:lnL>
                      <a:noFill/>
                    </a:lnL>
                    <a:lnR>
                      <a:noFill/>
                    </a:lnR>
                    <a:lnT>
                      <a:noFill/>
                    </a:lnT>
                    <a:lnB>
                      <a:noFill/>
                    </a:lnB>
                    <a:lnTlToBr>
                      <a:noFill/>
                    </a:lnTlToBr>
                    <a:lnBlToTr>
                      <a:noFill/>
                    </a:lnBlToTr>
                    <a:solidFill>
                      <a:srgbClr val="F8776D"/>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9%</a:t>
                      </a:r>
                    </a:p>
                  </a:txBody>
                  <a:tcPr marL="5689" marR="5689" marT="4396" marB="0" anchor="ctr" horzOverflow="overflow">
                    <a:lnL>
                      <a:noFill/>
                    </a:lnL>
                    <a:lnR>
                      <a:noFill/>
                    </a:lnR>
                    <a:lnT>
                      <a:noFill/>
                    </a:lnT>
                    <a:lnB>
                      <a:noFill/>
                    </a:lnB>
                    <a:lnTlToBr>
                      <a:noFill/>
                    </a:lnTlToBr>
                    <a:lnBlToTr>
                      <a:noFill/>
                    </a:lnBlToTr>
                    <a:solidFill>
                      <a:srgbClr val="F8776D"/>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9%</a:t>
                      </a:r>
                    </a:p>
                  </a:txBody>
                  <a:tcPr marL="5689" marR="5689" marT="4396" marB="0" anchor="ctr" horzOverflow="overflow">
                    <a:lnL>
                      <a:noFill/>
                    </a:lnL>
                    <a:lnR>
                      <a:noFill/>
                    </a:lnR>
                    <a:lnT>
                      <a:noFill/>
                    </a:lnT>
                    <a:lnB>
                      <a:noFill/>
                    </a:lnB>
                    <a:lnTlToBr>
                      <a:noFill/>
                    </a:lnTlToBr>
                    <a:lnBlToTr>
                      <a:noFill/>
                    </a:lnBlToTr>
                    <a:solidFill>
                      <a:srgbClr val="F8776D"/>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9%</a:t>
                      </a:r>
                    </a:p>
                  </a:txBody>
                  <a:tcPr marL="5689" marR="5689" marT="4396" marB="0" anchor="ctr" horzOverflow="overflow">
                    <a:lnL>
                      <a:noFill/>
                    </a:lnL>
                    <a:lnR>
                      <a:noFill/>
                    </a:lnR>
                    <a:lnT>
                      <a:noFill/>
                    </a:lnT>
                    <a:lnB>
                      <a:noFill/>
                    </a:lnB>
                    <a:lnTlToBr>
                      <a:noFill/>
                    </a:lnTlToBr>
                    <a:lnBlToTr>
                      <a:noFill/>
                    </a:lnBlToTr>
                    <a:solidFill>
                      <a:srgbClr val="F8776D"/>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45%</a:t>
                      </a: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BAF78"/>
                    </a:solidFill>
                  </a:tcPr>
                </a:tc>
                <a:extLst>
                  <a:ext uri="{0D108BD9-81ED-4DB2-BD59-A6C34878D82A}">
                    <a16:rowId xmlns:a16="http://schemas.microsoft.com/office/drawing/2014/main" val="285711081"/>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15</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Adja-Ouèrè </a:t>
                      </a: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3BE7B"/>
                    </a:solidFill>
                  </a:tcPr>
                </a:tc>
                <a:extLst>
                  <a:ext uri="{0D108BD9-81ED-4DB2-BD59-A6C34878D82A}">
                    <a16:rowId xmlns:a16="http://schemas.microsoft.com/office/drawing/2014/main" val="3730982674"/>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16</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Adjarra</a:t>
                      </a: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14%</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97F6F"/>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29%</a:t>
                      </a:r>
                    </a:p>
                  </a:txBody>
                  <a:tcPr marL="5689" marR="5689" marT="4396" marB="0" anchor="ctr" horzOverflow="overflow">
                    <a:lnL>
                      <a:noFill/>
                    </a:lnL>
                    <a:lnR>
                      <a:noFill/>
                    </a:lnR>
                    <a:lnT>
                      <a:noFill/>
                    </a:lnT>
                    <a:lnB>
                      <a:noFill/>
                    </a:lnB>
                    <a:lnTlToBr>
                      <a:noFill/>
                    </a:lnTlToBr>
                    <a:lnBlToTr>
                      <a:noFill/>
                    </a:lnBlToTr>
                    <a:solidFill>
                      <a:srgbClr val="FA9573"/>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43%</a:t>
                      </a:r>
                    </a:p>
                  </a:txBody>
                  <a:tcPr marL="5689" marR="5689" marT="4396" marB="0" anchor="ctr" horzOverflow="overflow">
                    <a:lnL>
                      <a:noFill/>
                    </a:lnL>
                    <a:lnR>
                      <a:noFill/>
                    </a:lnR>
                    <a:lnT>
                      <a:noFill/>
                    </a:lnT>
                    <a:lnB>
                      <a:noFill/>
                    </a:lnB>
                    <a:lnTlToBr>
                      <a:noFill/>
                    </a:lnTlToBr>
                    <a:lnBlToTr>
                      <a:noFill/>
                    </a:lnBlToTr>
                    <a:solidFill>
                      <a:srgbClr val="FBAB77"/>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43%</a:t>
                      </a:r>
                    </a:p>
                  </a:txBody>
                  <a:tcPr marL="5689" marR="5689" marT="4396" marB="0" anchor="ctr" horzOverflow="overflow">
                    <a:lnL>
                      <a:noFill/>
                    </a:lnL>
                    <a:lnR>
                      <a:noFill/>
                    </a:lnR>
                    <a:lnT>
                      <a:noFill/>
                    </a:lnT>
                    <a:lnB>
                      <a:noFill/>
                    </a:lnB>
                    <a:lnTlToBr>
                      <a:noFill/>
                    </a:lnTlToBr>
                    <a:lnBlToTr>
                      <a:noFill/>
                    </a:lnBlToTr>
                    <a:solidFill>
                      <a:srgbClr val="FBAB77"/>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57%</a:t>
                      </a:r>
                    </a:p>
                  </a:txBody>
                  <a:tcPr marL="5689" marR="5689" marT="4396" marB="0" anchor="ctr" horzOverflow="overflow">
                    <a:lnL>
                      <a:noFill/>
                    </a:lnL>
                    <a:lnR>
                      <a:noFill/>
                    </a:lnR>
                    <a:lnT>
                      <a:noFill/>
                    </a:lnT>
                    <a:lnB>
                      <a:noFill/>
                    </a:lnB>
                    <a:lnTlToBr>
                      <a:noFill/>
                    </a:lnTlToBr>
                    <a:lnBlToTr>
                      <a:noFill/>
                    </a:lnBlToTr>
                    <a:solidFill>
                      <a:srgbClr val="FCC27C"/>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57%</a:t>
                      </a:r>
                    </a:p>
                  </a:txBody>
                  <a:tcPr marL="5689" marR="5689" marT="4396" marB="0" anchor="ctr" horzOverflow="overflow">
                    <a:lnL>
                      <a:noFill/>
                    </a:lnL>
                    <a:lnR>
                      <a:noFill/>
                    </a:lnR>
                    <a:lnT>
                      <a:noFill/>
                    </a:lnT>
                    <a:lnB>
                      <a:noFill/>
                    </a:lnB>
                    <a:lnTlToBr>
                      <a:noFill/>
                    </a:lnTlToBr>
                    <a:lnBlToTr>
                      <a:noFill/>
                    </a:lnBlToTr>
                    <a:solidFill>
                      <a:srgbClr val="FCC27C"/>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71%</a:t>
                      </a:r>
                    </a:p>
                  </a:txBody>
                  <a:tcPr marL="5689" marR="5689" marT="4396" marB="0" anchor="ctr" horzOverflow="overflow">
                    <a:lnL>
                      <a:noFill/>
                    </a:lnL>
                    <a:lnR>
                      <a:noFill/>
                    </a:lnR>
                    <a:lnT>
                      <a:noFill/>
                    </a:lnT>
                    <a:lnB>
                      <a:noFill/>
                    </a:lnB>
                    <a:lnTlToBr>
                      <a:noFill/>
                    </a:lnTlToBr>
                    <a:lnBlToTr>
                      <a:noFill/>
                    </a:lnBlToTr>
                    <a:solidFill>
                      <a:srgbClr val="FED88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57%</a:t>
                      </a:r>
                    </a:p>
                  </a:txBody>
                  <a:tcPr marL="5689" marR="5689" marT="4396" marB="0" anchor="ctr" horzOverflow="overflow">
                    <a:lnL>
                      <a:noFill/>
                    </a:lnL>
                    <a:lnR>
                      <a:noFill/>
                    </a:lnR>
                    <a:lnT>
                      <a:noFill/>
                    </a:lnT>
                    <a:lnB>
                      <a:noFill/>
                    </a:lnB>
                    <a:lnTlToBr>
                      <a:noFill/>
                    </a:lnTlToBr>
                    <a:lnBlToTr>
                      <a:noFill/>
                    </a:lnBlToTr>
                    <a:solidFill>
                      <a:srgbClr val="FCC27C"/>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71%</a:t>
                      </a:r>
                    </a:p>
                  </a:txBody>
                  <a:tcPr marL="5689" marR="5689" marT="4396" marB="0" anchor="ctr" horzOverflow="overflow">
                    <a:lnL>
                      <a:noFill/>
                    </a:lnL>
                    <a:lnR>
                      <a:noFill/>
                    </a:lnR>
                    <a:lnT>
                      <a:noFill/>
                    </a:lnT>
                    <a:lnB>
                      <a:noFill/>
                    </a:lnB>
                    <a:lnTlToBr>
                      <a:noFill/>
                    </a:lnTlToBr>
                    <a:lnBlToTr>
                      <a:noFill/>
                    </a:lnBlToTr>
                    <a:solidFill>
                      <a:srgbClr val="FED88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57%</a:t>
                      </a:r>
                    </a:p>
                  </a:txBody>
                  <a:tcPr marL="5689" marR="5689" marT="4396" marB="0" anchor="ctr" horzOverflow="overflow">
                    <a:lnL>
                      <a:noFill/>
                    </a:lnL>
                    <a:lnR>
                      <a:noFill/>
                    </a:lnR>
                    <a:lnT>
                      <a:noFill/>
                    </a:lnT>
                    <a:lnB>
                      <a:noFill/>
                    </a:lnB>
                    <a:lnTlToBr>
                      <a:noFill/>
                    </a:lnTlToBr>
                    <a:lnBlToTr>
                      <a:noFill/>
                    </a:lnBlToTr>
                    <a:solidFill>
                      <a:srgbClr val="FCC27C"/>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57%</a:t>
                      </a:r>
                    </a:p>
                  </a:txBody>
                  <a:tcPr marL="5689" marR="5689" marT="4396" marB="0" anchor="ctr" horzOverflow="overflow">
                    <a:lnL>
                      <a:noFill/>
                    </a:lnL>
                    <a:lnR>
                      <a:noFill/>
                    </a:lnR>
                    <a:lnT>
                      <a:noFill/>
                    </a:lnT>
                    <a:lnB>
                      <a:noFill/>
                    </a:lnB>
                    <a:lnTlToBr>
                      <a:noFill/>
                    </a:lnTlToBr>
                    <a:lnBlToTr>
                      <a:noFill/>
                    </a:lnBlToTr>
                    <a:solidFill>
                      <a:srgbClr val="FCC27C"/>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57%</a:t>
                      </a: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CC27C"/>
                    </a:solidFill>
                  </a:tcPr>
                </a:tc>
                <a:extLst>
                  <a:ext uri="{0D108BD9-81ED-4DB2-BD59-A6C34878D82A}">
                    <a16:rowId xmlns:a16="http://schemas.microsoft.com/office/drawing/2014/main" val="1869229879"/>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17</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Tchaourou</a:t>
                      </a: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31%</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A9974"/>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54%</a:t>
                      </a:r>
                    </a:p>
                  </a:txBody>
                  <a:tcPr marL="5689" marR="5689" marT="4396" marB="0" anchor="ctr" horzOverflow="overflow">
                    <a:lnL>
                      <a:noFill/>
                    </a:lnL>
                    <a:lnR>
                      <a:noFill/>
                    </a:lnR>
                    <a:lnT>
                      <a:noFill/>
                    </a:lnT>
                    <a:lnB>
                      <a:noFill/>
                    </a:lnB>
                    <a:lnTlToBr>
                      <a:noFill/>
                    </a:lnTlToBr>
                    <a:lnBlToTr>
                      <a:noFill/>
                    </a:lnBlToTr>
                    <a:solidFill>
                      <a:srgbClr val="FCBC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46%</a:t>
                      </a:r>
                    </a:p>
                  </a:txBody>
                  <a:tcPr marL="5689" marR="5689" marT="4396" marB="0" anchor="ctr" horzOverflow="overflow">
                    <a:lnL>
                      <a:noFill/>
                    </a:lnL>
                    <a:lnR>
                      <a:noFill/>
                    </a:lnR>
                    <a:lnT>
                      <a:noFill/>
                    </a:lnT>
                    <a:lnB>
                      <a:noFill/>
                    </a:lnB>
                    <a:lnTlToBr>
                      <a:noFill/>
                    </a:lnTlToBr>
                    <a:lnBlToTr>
                      <a:noFill/>
                    </a:lnBlToTr>
                    <a:solidFill>
                      <a:srgbClr val="FBB178"/>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46%</a:t>
                      </a:r>
                    </a:p>
                  </a:txBody>
                  <a:tcPr marL="5689" marR="5689" marT="4396" marB="0" anchor="ctr" horzOverflow="overflow">
                    <a:lnL>
                      <a:noFill/>
                    </a:lnL>
                    <a:lnR>
                      <a:noFill/>
                    </a:lnR>
                    <a:lnT>
                      <a:noFill/>
                    </a:lnT>
                    <a:lnB>
                      <a:noFill/>
                    </a:lnB>
                    <a:lnTlToBr>
                      <a:noFill/>
                    </a:lnTlToBr>
                    <a:lnBlToTr>
                      <a:noFill/>
                    </a:lnBlToTr>
                    <a:solidFill>
                      <a:srgbClr val="FBB178"/>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46%</a:t>
                      </a:r>
                    </a:p>
                  </a:txBody>
                  <a:tcPr marL="5689" marR="5689" marT="4396" marB="0" anchor="ctr" horzOverflow="overflow">
                    <a:lnL>
                      <a:noFill/>
                    </a:lnL>
                    <a:lnR>
                      <a:noFill/>
                    </a:lnR>
                    <a:lnT>
                      <a:noFill/>
                    </a:lnT>
                    <a:lnB>
                      <a:noFill/>
                    </a:lnB>
                    <a:lnTlToBr>
                      <a:noFill/>
                    </a:lnTlToBr>
                    <a:lnBlToTr>
                      <a:noFill/>
                    </a:lnBlToTr>
                    <a:solidFill>
                      <a:srgbClr val="FBB178"/>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62%</a:t>
                      </a:r>
                    </a:p>
                  </a:txBody>
                  <a:tcPr marL="5689" marR="5689" marT="4396" marB="0" anchor="ctr" horzOverflow="overflow">
                    <a:lnL>
                      <a:noFill/>
                    </a:lnL>
                    <a:lnR>
                      <a:noFill/>
                    </a:lnR>
                    <a:lnT>
                      <a:noFill/>
                    </a:lnT>
                    <a:lnB>
                      <a:noFill/>
                    </a:lnB>
                    <a:lnTlToBr>
                      <a:noFill/>
                    </a:lnTlToBr>
                    <a:lnBlToTr>
                      <a:noFill/>
                    </a:lnBlToTr>
                    <a:solidFill>
                      <a:srgbClr val="FDC97D"/>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3BE7B"/>
                    </a:solidFill>
                  </a:tcPr>
                </a:tc>
                <a:extLst>
                  <a:ext uri="{0D108BD9-81ED-4DB2-BD59-A6C34878D82A}">
                    <a16:rowId xmlns:a16="http://schemas.microsoft.com/office/drawing/2014/main" val="1090659396"/>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18</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Perere</a:t>
                      </a: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0%</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8696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0%</a:t>
                      </a:r>
                    </a:p>
                  </a:txBody>
                  <a:tcPr marL="5689" marR="5689" marT="4396" marB="0" anchor="ctr" horzOverflow="overflow">
                    <a:lnL>
                      <a:noFill/>
                    </a:lnL>
                    <a:lnR>
                      <a:noFill/>
                    </a:lnR>
                    <a:lnT>
                      <a:noFill/>
                    </a:lnT>
                    <a:lnB>
                      <a:noFill/>
                    </a:lnB>
                    <a:lnTlToBr>
                      <a:noFill/>
                    </a:lnTlToBr>
                    <a:lnBlToTr>
                      <a:noFill/>
                    </a:lnBlToTr>
                    <a:solidFill>
                      <a:srgbClr val="F8696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27%</a:t>
                      </a:r>
                    </a:p>
                  </a:txBody>
                  <a:tcPr marL="5689" marR="5689" marT="4396" marB="0" anchor="ctr" horzOverflow="overflow">
                    <a:lnL>
                      <a:noFill/>
                    </a:lnL>
                    <a:lnR>
                      <a:noFill/>
                    </a:lnR>
                    <a:lnT>
                      <a:noFill/>
                    </a:lnT>
                    <a:lnB>
                      <a:noFill/>
                    </a:lnB>
                    <a:lnTlToBr>
                      <a:noFill/>
                    </a:lnTlToBr>
                    <a:lnBlToTr>
                      <a:noFill/>
                    </a:lnBlToTr>
                    <a:solidFill>
                      <a:srgbClr val="FA9373"/>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36%</a:t>
                      </a:r>
                    </a:p>
                  </a:txBody>
                  <a:tcPr marL="5689" marR="5689" marT="4396" marB="0" anchor="ctr" horzOverflow="overflow">
                    <a:lnL>
                      <a:noFill/>
                    </a:lnL>
                    <a:lnR>
                      <a:noFill/>
                    </a:lnR>
                    <a:lnT>
                      <a:noFill/>
                    </a:lnT>
                    <a:lnB>
                      <a:noFill/>
                    </a:lnB>
                    <a:lnTlToBr>
                      <a:noFill/>
                    </a:lnTlToBr>
                    <a:lnBlToTr>
                      <a:noFill/>
                    </a:lnBlToTr>
                    <a:solidFill>
                      <a:srgbClr val="FBA175"/>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36%</a:t>
                      </a:r>
                    </a:p>
                  </a:txBody>
                  <a:tcPr marL="5689" marR="5689" marT="4396" marB="0" anchor="ctr" horzOverflow="overflow">
                    <a:lnL>
                      <a:noFill/>
                    </a:lnL>
                    <a:lnR>
                      <a:noFill/>
                    </a:lnR>
                    <a:lnT>
                      <a:noFill/>
                    </a:lnT>
                    <a:lnB>
                      <a:noFill/>
                    </a:lnB>
                    <a:lnTlToBr>
                      <a:noFill/>
                    </a:lnTlToBr>
                    <a:lnBlToTr>
                      <a:noFill/>
                    </a:lnBlToTr>
                    <a:solidFill>
                      <a:srgbClr val="FBA175"/>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36%</a:t>
                      </a:r>
                    </a:p>
                  </a:txBody>
                  <a:tcPr marL="5689" marR="5689" marT="4396" marB="0" anchor="ctr" horzOverflow="overflow">
                    <a:lnL>
                      <a:noFill/>
                    </a:lnL>
                    <a:lnR>
                      <a:noFill/>
                    </a:lnR>
                    <a:lnT>
                      <a:noFill/>
                    </a:lnT>
                    <a:lnB>
                      <a:noFill/>
                    </a:lnB>
                    <a:lnTlToBr>
                      <a:noFill/>
                    </a:lnTlToBr>
                    <a:lnBlToTr>
                      <a:noFill/>
                    </a:lnBlToTr>
                    <a:solidFill>
                      <a:srgbClr val="FBA175"/>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45%</a:t>
                      </a:r>
                    </a:p>
                  </a:txBody>
                  <a:tcPr marL="5689" marR="5689" marT="4396" marB="0" anchor="ctr" horzOverflow="overflow">
                    <a:lnL>
                      <a:noFill/>
                    </a:lnL>
                    <a:lnR>
                      <a:noFill/>
                    </a:lnR>
                    <a:lnT>
                      <a:noFill/>
                    </a:lnT>
                    <a:lnB>
                      <a:noFill/>
                    </a:lnB>
                    <a:lnTlToBr>
                      <a:noFill/>
                    </a:lnTlToBr>
                    <a:lnBlToTr>
                      <a:noFill/>
                    </a:lnBlToTr>
                    <a:solidFill>
                      <a:srgbClr val="FBAF78"/>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36%</a:t>
                      </a:r>
                    </a:p>
                  </a:txBody>
                  <a:tcPr marL="5689" marR="5689" marT="4396" marB="0" anchor="ctr" horzOverflow="overflow">
                    <a:lnL>
                      <a:noFill/>
                    </a:lnL>
                    <a:lnR>
                      <a:noFill/>
                    </a:lnR>
                    <a:lnT>
                      <a:noFill/>
                    </a:lnT>
                    <a:lnB>
                      <a:noFill/>
                    </a:lnB>
                    <a:lnTlToBr>
                      <a:noFill/>
                    </a:lnTlToBr>
                    <a:lnBlToTr>
                      <a:noFill/>
                    </a:lnBlToTr>
                    <a:solidFill>
                      <a:srgbClr val="FBA175"/>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36%</a:t>
                      </a:r>
                    </a:p>
                  </a:txBody>
                  <a:tcPr marL="5689" marR="5689" marT="4396" marB="0" anchor="ctr" horzOverflow="overflow">
                    <a:lnL>
                      <a:noFill/>
                    </a:lnL>
                    <a:lnR>
                      <a:noFill/>
                    </a:lnR>
                    <a:lnT>
                      <a:noFill/>
                    </a:lnT>
                    <a:lnB>
                      <a:noFill/>
                    </a:lnB>
                    <a:lnTlToBr>
                      <a:noFill/>
                    </a:lnTlToBr>
                    <a:lnBlToTr>
                      <a:noFill/>
                    </a:lnBlToTr>
                    <a:solidFill>
                      <a:srgbClr val="FBA175"/>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45%</a:t>
                      </a:r>
                    </a:p>
                  </a:txBody>
                  <a:tcPr marL="5689" marR="5689" marT="4396" marB="0" anchor="ctr" horzOverflow="overflow">
                    <a:lnL>
                      <a:noFill/>
                    </a:lnL>
                    <a:lnR>
                      <a:noFill/>
                    </a:lnR>
                    <a:lnT>
                      <a:noFill/>
                    </a:lnT>
                    <a:lnB>
                      <a:noFill/>
                    </a:lnB>
                    <a:lnTlToBr>
                      <a:noFill/>
                    </a:lnTlToBr>
                    <a:lnBlToTr>
                      <a:noFill/>
                    </a:lnBlToTr>
                    <a:solidFill>
                      <a:srgbClr val="FBAF78"/>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18%</a:t>
                      </a:r>
                    </a:p>
                  </a:txBody>
                  <a:tcPr marL="5689" marR="5689" marT="4396" marB="0" anchor="ctr" horzOverflow="overflow">
                    <a:lnL>
                      <a:noFill/>
                    </a:lnL>
                    <a:lnR>
                      <a:noFill/>
                    </a:lnR>
                    <a:lnT>
                      <a:noFill/>
                    </a:lnT>
                    <a:lnB>
                      <a:noFill/>
                    </a:lnB>
                    <a:lnTlToBr>
                      <a:noFill/>
                    </a:lnTlToBr>
                    <a:lnBlToTr>
                      <a:noFill/>
                    </a:lnBlToTr>
                    <a:solidFill>
                      <a:srgbClr val="F98570"/>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36%</a:t>
                      </a: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BA175"/>
                    </a:solidFill>
                  </a:tcPr>
                </a:tc>
                <a:extLst>
                  <a:ext uri="{0D108BD9-81ED-4DB2-BD59-A6C34878D82A}">
                    <a16:rowId xmlns:a16="http://schemas.microsoft.com/office/drawing/2014/main" val="1875649585"/>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19</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Kalale</a:t>
                      </a: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27%</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A9273"/>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27%</a:t>
                      </a:r>
                    </a:p>
                  </a:txBody>
                  <a:tcPr marL="5689" marR="5689" marT="4396" marB="0" anchor="ctr" horzOverflow="overflow">
                    <a:lnL>
                      <a:noFill/>
                    </a:lnL>
                    <a:lnR>
                      <a:noFill/>
                    </a:lnR>
                    <a:lnT>
                      <a:noFill/>
                    </a:lnT>
                    <a:lnB>
                      <a:noFill/>
                    </a:lnB>
                    <a:lnTlToBr>
                      <a:noFill/>
                    </a:lnTlToBr>
                    <a:lnBlToTr>
                      <a:noFill/>
                    </a:lnBlToTr>
                    <a:solidFill>
                      <a:srgbClr val="FA9273"/>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40%</a:t>
                      </a:r>
                    </a:p>
                  </a:txBody>
                  <a:tcPr marL="5689" marR="5689" marT="4396" marB="0" anchor="ctr" horzOverflow="overflow">
                    <a:lnL>
                      <a:noFill/>
                    </a:lnL>
                    <a:lnR>
                      <a:noFill/>
                    </a:lnR>
                    <a:lnT>
                      <a:noFill/>
                    </a:lnT>
                    <a:lnB>
                      <a:noFill/>
                    </a:lnB>
                    <a:lnTlToBr>
                      <a:noFill/>
                    </a:lnTlToBr>
                    <a:lnBlToTr>
                      <a:noFill/>
                    </a:lnBlToTr>
                    <a:solidFill>
                      <a:srgbClr val="FBA777"/>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53%</a:t>
                      </a:r>
                    </a:p>
                  </a:txBody>
                  <a:tcPr marL="5689" marR="5689" marT="4396" marB="0" anchor="ctr" horzOverflow="overflow">
                    <a:lnL>
                      <a:noFill/>
                    </a:lnL>
                    <a:lnR>
                      <a:noFill/>
                    </a:lnR>
                    <a:lnT>
                      <a:noFill/>
                    </a:lnT>
                    <a:lnB>
                      <a:noFill/>
                    </a:lnB>
                    <a:lnTlToBr>
                      <a:noFill/>
                    </a:lnTlToBr>
                    <a:lnBlToTr>
                      <a:noFill/>
                    </a:lnBlToTr>
                    <a:solidFill>
                      <a:srgbClr val="FCBC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87%</a:t>
                      </a:r>
                    </a:p>
                  </a:txBody>
                  <a:tcPr marL="5689" marR="5689" marT="4396" marB="0" anchor="ctr" horzOverflow="overflow">
                    <a:lnL>
                      <a:noFill/>
                    </a:lnL>
                    <a:lnR>
                      <a:noFill/>
                    </a:lnR>
                    <a:lnT>
                      <a:noFill/>
                    </a:lnT>
                    <a:lnB>
                      <a:noFill/>
                    </a:lnB>
                    <a:lnTlToBr>
                      <a:noFill/>
                    </a:lnTlToBr>
                    <a:lnBlToTr>
                      <a:noFill/>
                    </a:lnBlToTr>
                    <a:solidFill>
                      <a:srgbClr val="E0E383"/>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93%</a:t>
                      </a:r>
                    </a:p>
                  </a:txBody>
                  <a:tcPr marL="5689" marR="5689" marT="4396" marB="0" anchor="ctr" horzOverflow="overflow">
                    <a:lnL>
                      <a:noFill/>
                    </a:lnL>
                    <a:lnR>
                      <a:noFill/>
                    </a:lnR>
                    <a:lnT>
                      <a:noFill/>
                    </a:lnT>
                    <a:lnB>
                      <a:noFill/>
                    </a:lnB>
                    <a:lnTlToBr>
                      <a:noFill/>
                    </a:lnTlToBr>
                    <a:lnBlToTr>
                      <a:noFill/>
                    </a:lnBlToTr>
                    <a:solidFill>
                      <a:srgbClr val="A2D07F"/>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67%</a:t>
                      </a:r>
                    </a:p>
                  </a:txBody>
                  <a:tcPr marL="5689" marR="5689" marT="4396" marB="0" anchor="ctr" horzOverflow="overflow">
                    <a:lnL>
                      <a:noFill/>
                    </a:lnL>
                    <a:lnR>
                      <a:noFill/>
                    </a:lnR>
                    <a:lnT>
                      <a:noFill/>
                    </a:lnT>
                    <a:lnB>
                      <a:noFill/>
                    </a:lnB>
                    <a:lnTlToBr>
                      <a:noFill/>
                    </a:lnTlToBr>
                    <a:lnBlToTr>
                      <a:noFill/>
                    </a:lnBlToTr>
                    <a:solidFill>
                      <a:srgbClr val="FDD07F"/>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80%</a:t>
                      </a:r>
                    </a:p>
                  </a:txBody>
                  <a:tcPr marL="5689" marR="5689" marT="4396" marB="0" anchor="ctr" horzOverflow="overflow">
                    <a:lnL>
                      <a:noFill/>
                    </a:lnL>
                    <a:lnR>
                      <a:noFill/>
                    </a:lnR>
                    <a:lnT>
                      <a:noFill/>
                    </a:lnT>
                    <a:lnB>
                      <a:noFill/>
                    </a:lnB>
                    <a:lnTlToBr>
                      <a:noFill/>
                    </a:lnTlToBr>
                    <a:lnBlToTr>
                      <a:noFill/>
                    </a:lnBlToTr>
                    <a:solidFill>
                      <a:srgbClr val="FEE583"/>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87%</a:t>
                      </a:r>
                    </a:p>
                  </a:txBody>
                  <a:tcPr marL="5689" marR="5689" marT="4396" marB="0" anchor="ctr" horzOverflow="overflow">
                    <a:lnL>
                      <a:noFill/>
                    </a:lnL>
                    <a:lnR>
                      <a:noFill/>
                    </a:lnR>
                    <a:lnT>
                      <a:noFill/>
                    </a:lnT>
                    <a:lnB>
                      <a:noFill/>
                    </a:lnB>
                    <a:lnTlToBr>
                      <a:noFill/>
                    </a:lnTlToBr>
                    <a:lnBlToTr>
                      <a:noFill/>
                    </a:lnBlToTr>
                    <a:solidFill>
                      <a:srgbClr val="E0E383"/>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87%</a:t>
                      </a:r>
                    </a:p>
                  </a:txBody>
                  <a:tcPr marL="5689" marR="5689" marT="4396" marB="0" anchor="ctr" horzOverflow="overflow">
                    <a:lnL>
                      <a:noFill/>
                    </a:lnL>
                    <a:lnR>
                      <a:noFill/>
                    </a:lnR>
                    <a:lnT>
                      <a:noFill/>
                    </a:lnT>
                    <a:lnB>
                      <a:noFill/>
                    </a:lnB>
                    <a:lnTlToBr>
                      <a:noFill/>
                    </a:lnTlToBr>
                    <a:lnBlToTr>
                      <a:noFill/>
                    </a:lnBlToTr>
                    <a:solidFill>
                      <a:srgbClr val="E0E383"/>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87%</a:t>
                      </a:r>
                    </a:p>
                  </a:txBody>
                  <a:tcPr marL="5689" marR="5689" marT="4396" marB="0" anchor="ctr" horzOverflow="overflow">
                    <a:lnL>
                      <a:noFill/>
                    </a:lnL>
                    <a:lnR>
                      <a:noFill/>
                    </a:lnR>
                    <a:lnT>
                      <a:noFill/>
                    </a:lnT>
                    <a:lnB>
                      <a:noFill/>
                    </a:lnB>
                    <a:lnTlToBr>
                      <a:noFill/>
                    </a:lnTlToBr>
                    <a:lnBlToTr>
                      <a:noFill/>
                    </a:lnBlToTr>
                    <a:solidFill>
                      <a:srgbClr val="E0E383"/>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93%</a:t>
                      </a: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A2D07F"/>
                    </a:solidFill>
                  </a:tcPr>
                </a:tc>
                <a:extLst>
                  <a:ext uri="{0D108BD9-81ED-4DB2-BD59-A6C34878D82A}">
                    <a16:rowId xmlns:a16="http://schemas.microsoft.com/office/drawing/2014/main" val="138048062"/>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20</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Cotonú V (Zona)</a:t>
                      </a: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0%</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8696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0%</a:t>
                      </a:r>
                    </a:p>
                  </a:txBody>
                  <a:tcPr marL="5689" marR="5689" marT="4396" marB="0" anchor="ctr" horzOverflow="overflow">
                    <a:lnL>
                      <a:noFill/>
                    </a:lnL>
                    <a:lnR>
                      <a:noFill/>
                    </a:lnR>
                    <a:lnT>
                      <a:noFill/>
                    </a:lnT>
                    <a:lnB>
                      <a:noFill/>
                    </a:lnB>
                    <a:lnTlToBr>
                      <a:noFill/>
                    </a:lnTlToBr>
                    <a:lnBlToTr>
                      <a:noFill/>
                    </a:lnBlToTr>
                    <a:solidFill>
                      <a:srgbClr val="F8696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0%</a:t>
                      </a:r>
                    </a:p>
                  </a:txBody>
                  <a:tcPr marL="5689" marR="5689" marT="4396" marB="0" anchor="ctr" horzOverflow="overflow">
                    <a:lnL>
                      <a:noFill/>
                    </a:lnL>
                    <a:lnR>
                      <a:noFill/>
                    </a:lnR>
                    <a:lnT>
                      <a:noFill/>
                    </a:lnT>
                    <a:lnB>
                      <a:noFill/>
                    </a:lnB>
                    <a:lnTlToBr>
                      <a:noFill/>
                    </a:lnTlToBr>
                    <a:lnBlToTr>
                      <a:noFill/>
                    </a:lnBlToTr>
                    <a:solidFill>
                      <a:srgbClr val="F8696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0%</a:t>
                      </a:r>
                    </a:p>
                  </a:txBody>
                  <a:tcPr marL="5689" marR="5689" marT="4396" marB="0" anchor="ctr" horzOverflow="overflow">
                    <a:lnL>
                      <a:noFill/>
                    </a:lnL>
                    <a:lnR>
                      <a:noFill/>
                    </a:lnR>
                    <a:lnT>
                      <a:noFill/>
                    </a:lnT>
                    <a:lnB>
                      <a:noFill/>
                    </a:lnB>
                    <a:lnTlToBr>
                      <a:noFill/>
                    </a:lnTlToBr>
                    <a:lnBlToTr>
                      <a:noFill/>
                    </a:lnBlToTr>
                    <a:solidFill>
                      <a:srgbClr val="F8696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75%</a:t>
                      </a:r>
                    </a:p>
                  </a:txBody>
                  <a:tcPr marL="5689" marR="5689" marT="4396" marB="0" anchor="ctr" horzOverflow="overflow">
                    <a:lnL>
                      <a:noFill/>
                    </a:lnL>
                    <a:lnR>
                      <a:noFill/>
                    </a:lnR>
                    <a:lnT>
                      <a:noFill/>
                    </a:lnT>
                    <a:lnB>
                      <a:noFill/>
                    </a:lnB>
                    <a:lnTlToBr>
                      <a:noFill/>
                    </a:lnTlToBr>
                    <a:lnBlToTr>
                      <a:noFill/>
                    </a:lnBlToTr>
                    <a:solidFill>
                      <a:srgbClr val="FEDD81"/>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75%</a:t>
                      </a:r>
                    </a:p>
                  </a:txBody>
                  <a:tcPr marL="5689" marR="5689" marT="4396" marB="0" anchor="ctr" horzOverflow="overflow">
                    <a:lnL>
                      <a:noFill/>
                    </a:lnL>
                    <a:lnR>
                      <a:noFill/>
                    </a:lnR>
                    <a:lnT>
                      <a:noFill/>
                    </a:lnT>
                    <a:lnB>
                      <a:noFill/>
                    </a:lnB>
                    <a:lnTlToBr>
                      <a:noFill/>
                    </a:lnTlToBr>
                    <a:lnBlToTr>
                      <a:noFill/>
                    </a:lnBlToTr>
                    <a:solidFill>
                      <a:srgbClr val="FEDD81"/>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75%</a:t>
                      </a:r>
                    </a:p>
                  </a:txBody>
                  <a:tcPr marL="5689" marR="5689" marT="4396" marB="0" anchor="ctr" horzOverflow="overflow">
                    <a:lnL>
                      <a:noFill/>
                    </a:lnL>
                    <a:lnR>
                      <a:noFill/>
                    </a:lnR>
                    <a:lnT>
                      <a:noFill/>
                    </a:lnT>
                    <a:lnB>
                      <a:noFill/>
                    </a:lnB>
                    <a:lnTlToBr>
                      <a:noFill/>
                    </a:lnTlToBr>
                    <a:lnBlToTr>
                      <a:noFill/>
                    </a:lnBlToTr>
                    <a:solidFill>
                      <a:srgbClr val="FEDD81"/>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75%</a:t>
                      </a:r>
                    </a:p>
                  </a:txBody>
                  <a:tcPr marL="5689" marR="5689" marT="4396" marB="0" anchor="ctr" horzOverflow="overflow">
                    <a:lnL>
                      <a:noFill/>
                    </a:lnL>
                    <a:lnR>
                      <a:noFill/>
                    </a:lnR>
                    <a:lnT>
                      <a:noFill/>
                    </a:lnT>
                    <a:lnB>
                      <a:noFill/>
                    </a:lnB>
                    <a:lnTlToBr>
                      <a:noFill/>
                    </a:lnTlToBr>
                    <a:lnBlToTr>
                      <a:noFill/>
                    </a:lnBlToTr>
                    <a:solidFill>
                      <a:srgbClr val="FEDD81"/>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75%</a:t>
                      </a:r>
                    </a:p>
                  </a:txBody>
                  <a:tcPr marL="5689" marR="5689" marT="4396" marB="0" anchor="ctr" horzOverflow="overflow">
                    <a:lnL>
                      <a:noFill/>
                    </a:lnL>
                    <a:lnR>
                      <a:noFill/>
                    </a:lnR>
                    <a:lnT>
                      <a:noFill/>
                    </a:lnT>
                    <a:lnB>
                      <a:noFill/>
                    </a:lnB>
                    <a:lnTlToBr>
                      <a:noFill/>
                    </a:lnTlToBr>
                    <a:lnBlToTr>
                      <a:noFill/>
                    </a:lnBlToTr>
                    <a:solidFill>
                      <a:srgbClr val="FEDD81"/>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75%</a:t>
                      </a:r>
                    </a:p>
                  </a:txBody>
                  <a:tcPr marL="5689" marR="5689" marT="4396" marB="0" anchor="ctr" horzOverflow="overflow">
                    <a:lnL>
                      <a:noFill/>
                    </a:lnL>
                    <a:lnR>
                      <a:noFill/>
                    </a:lnR>
                    <a:lnT>
                      <a:noFill/>
                    </a:lnT>
                    <a:lnB>
                      <a:noFill/>
                    </a:lnB>
                    <a:lnTlToBr>
                      <a:noFill/>
                    </a:lnTlToBr>
                    <a:lnBlToTr>
                      <a:noFill/>
                    </a:lnBlToTr>
                    <a:solidFill>
                      <a:srgbClr val="FEDD81"/>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75%</a:t>
                      </a:r>
                    </a:p>
                  </a:txBody>
                  <a:tcPr marL="5689" marR="5689" marT="4396" marB="0" anchor="ctr" horzOverflow="overflow">
                    <a:lnL>
                      <a:noFill/>
                    </a:lnL>
                    <a:lnR>
                      <a:noFill/>
                    </a:lnR>
                    <a:lnT>
                      <a:noFill/>
                    </a:lnT>
                    <a:lnB>
                      <a:noFill/>
                    </a:lnB>
                    <a:lnTlToBr>
                      <a:noFill/>
                    </a:lnTlToBr>
                    <a:lnBlToTr>
                      <a:noFill/>
                    </a:lnBlToTr>
                    <a:solidFill>
                      <a:srgbClr val="FEDD81"/>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75%</a:t>
                      </a: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EDD81"/>
                    </a:solidFill>
                  </a:tcPr>
                </a:tc>
                <a:extLst>
                  <a:ext uri="{0D108BD9-81ED-4DB2-BD59-A6C34878D82A}">
                    <a16:rowId xmlns:a16="http://schemas.microsoft.com/office/drawing/2014/main" val="1589861023"/>
                  </a:ext>
                </a:extLst>
              </a:tr>
              <a:tr h="158750">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21</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Segbana</a:t>
                      </a: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a:noFill/>
                    </a:lnR>
                    <a:lnT>
                      <a:noFill/>
                    </a:lnT>
                    <a:lnB>
                      <a:noFill/>
                    </a:lnB>
                    <a:lnTlToBr>
                      <a:noFill/>
                    </a:lnTlToBr>
                    <a:lnBlToTr>
                      <a:noFill/>
                    </a:lnBlToTr>
                    <a:solidFill>
                      <a:srgbClr val="63BE7B"/>
                    </a:solid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100%</a:t>
                      </a:r>
                    </a:p>
                  </a:txBody>
                  <a:tcPr marL="5689" marR="5689" marT="4396"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63BE7B"/>
                    </a:solidFill>
                  </a:tcPr>
                </a:tc>
                <a:extLst>
                  <a:ext uri="{0D108BD9-81ED-4DB2-BD59-A6C34878D82A}">
                    <a16:rowId xmlns:a16="http://schemas.microsoft.com/office/drawing/2014/main" val="70745171"/>
                  </a:ext>
                </a:extLst>
              </a:tr>
              <a:tr h="179388">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22</a:t>
                      </a:r>
                    </a:p>
                  </a:txBody>
                  <a:tcPr marL="5689" marR="5689" marT="4396" marB="0" anchor="ctr" horzOverflow="overflow">
                    <a:lnL w="1270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105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Cotonú I y IV (Zona)</a:t>
                      </a:r>
                    </a:p>
                  </a:txBody>
                  <a:tcPr marL="5689" marR="5689" marT="4396" marB="0" anchor="ctr" horzOverflow="overflow">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noFill/>
                  </a:tcPr>
                </a:tc>
                <a:tc gridSpan="12">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altLang="en-US" sz="1050" b="0" i="1" u="none" strike="noStrike" cap="none" normalizeH="0" baseline="0" noProof="0">
                          <a:ln>
                            <a:noFill/>
                          </a:ln>
                          <a:solidFill>
                            <a:schemeClr val="tx1"/>
                          </a:solidFill>
                          <a:effectLst/>
                          <a:latin typeface="Arial" panose="020B0604020202020204" pitchFamily="34" charset="0"/>
                          <a:ea typeface="ＭＳ Ｐゴシック" panose="020B0600070205080204" pitchFamily="34" charset="-128"/>
                        </a:rPr>
                        <a:t>Ningún reporte</a:t>
                      </a:r>
                    </a:p>
                  </a:txBody>
                  <a:tcPr marL="5689" marR="5689" marT="4396" marB="0" anchor="ctr"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09860419"/>
                  </a:ext>
                </a:extLst>
              </a:tr>
              <a:tr h="217488">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8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 </a:t>
                      </a:r>
                    </a:p>
                  </a:txBody>
                  <a:tcPr marL="5689" marR="5689" marT="4396" marB="0" anchor="ctr" horzOverflow="overflow">
                    <a:lnL w="1270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Media por semana</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37%</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40%</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48%</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55%</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71%</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76%</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77%</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79%</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83%</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86%</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88%</a:t>
                      </a:r>
                    </a:p>
                  </a:txBody>
                  <a:tcPr marL="5689" marR="5689" marT="4396" marB="0" anchor="ctr" horzOverflow="overflow">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D56509"/>
                        </a:buClr>
                        <a:buFont typeface="Wingdings" panose="05000000000000000000" pitchFamily="2" charset="2"/>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D56509"/>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D56509"/>
                        </a:buClr>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D56509"/>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D56509"/>
                        </a:buCl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D56509"/>
                        </a:buClr>
                        <a:defRPr>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89%</a:t>
                      </a:r>
                    </a:p>
                  </a:txBody>
                  <a:tcPr marL="5689" marR="5689" marT="4396" marB="0" anchor="ctr" horzOverflow="overflow">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19427023"/>
                  </a:ext>
                </a:extLst>
              </a:tr>
            </a:tbl>
          </a:graphicData>
        </a:graphic>
      </p:graphicFrame>
    </p:spTree>
    <p:extLst>
      <p:ext uri="{BB962C8B-B14F-4D97-AF65-F5344CB8AC3E}">
        <p14:creationId xmlns:p14="http://schemas.microsoft.com/office/powerpoint/2010/main" val="33585660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C4A9050-A753-7F86-EF64-FC77EEC4749D}"/>
              </a:ext>
            </a:extLst>
          </p:cNvPr>
          <p:cNvSpPr>
            <a:spLocks noGrp="1"/>
          </p:cNvSpPr>
          <p:nvPr>
            <p:ph type="body" sz="quarter" idx="16"/>
          </p:nvPr>
        </p:nvSpPr>
        <p:spPr>
          <a:xfrm>
            <a:off x="3238500" y="6314718"/>
            <a:ext cx="6300047" cy="457558"/>
          </a:xfrm>
        </p:spPr>
        <p:txBody>
          <a:bodyPr/>
          <a:lstStyle/>
          <a:p>
            <a:r>
              <a:rPr lang="en-US" sz="1200"/>
              <a:t>Adaptado de </a:t>
            </a:r>
            <a:r>
              <a:rPr lang="en-US" sz="1200" err="1"/>
              <a:t>Bordier </a:t>
            </a:r>
            <a:r>
              <a:rPr lang="en-US" sz="1200"/>
              <a:t>M, et al. Agosto de 2020. Characteristics of One Health surveillance systems: a systematic literature review. </a:t>
            </a:r>
            <a:r>
              <a:rPr lang="en-US" sz="1200">
                <a:hlinkClick r:id="rId3"/>
              </a:rPr>
              <a:t>https://doi.</a:t>
            </a:r>
            <a:r>
              <a:rPr lang="en-US" sz="1200"/>
              <a:t>org/10.1016/j.prevetmed.2018.10.005 </a:t>
            </a:r>
          </a:p>
          <a:p>
            <a:endParaRPr lang="en-US"/>
          </a:p>
        </p:txBody>
      </p:sp>
      <p:sp>
        <p:nvSpPr>
          <p:cNvPr id="6" name="TextBox 5">
            <a:extLst>
              <a:ext uri="{FF2B5EF4-FFF2-40B4-BE49-F238E27FC236}">
                <a16:creationId xmlns:a16="http://schemas.microsoft.com/office/drawing/2014/main" id="{AEDF094D-4438-5CFD-B40B-641B22B2CB4E}"/>
              </a:ext>
            </a:extLst>
          </p:cNvPr>
          <p:cNvSpPr txBox="1"/>
          <p:nvPr/>
        </p:nvSpPr>
        <p:spPr>
          <a:xfrm rot="16200000">
            <a:off x="4690477" y="3435922"/>
            <a:ext cx="2771191"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Posibles grados de colaboración</a:t>
            </a:r>
          </a:p>
        </p:txBody>
      </p:sp>
      <p:graphicFrame>
        <p:nvGraphicFramePr>
          <p:cNvPr id="7" name="Diagram 6">
            <a:extLst>
              <a:ext uri="{FF2B5EF4-FFF2-40B4-BE49-F238E27FC236}">
                <a16:creationId xmlns:a16="http://schemas.microsoft.com/office/drawing/2014/main" id="{7CA1F85C-6518-40D0-C819-EE56527CDDA7}"/>
              </a:ext>
            </a:extLst>
          </p:cNvPr>
          <p:cNvGraphicFramePr/>
          <p:nvPr>
            <p:extLst>
              <p:ext uri="{D42A27DB-BD31-4B8C-83A1-F6EECF244321}">
                <p14:modId xmlns:p14="http://schemas.microsoft.com/office/powerpoint/2010/main" val="2977319723"/>
              </p:ext>
            </p:extLst>
          </p:nvPr>
        </p:nvGraphicFramePr>
        <p:xfrm>
          <a:off x="216057" y="2278915"/>
          <a:ext cx="5036571" cy="296338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Rectangle: Rounded Corners 7">
            <a:extLst>
              <a:ext uri="{FF2B5EF4-FFF2-40B4-BE49-F238E27FC236}">
                <a16:creationId xmlns:a16="http://schemas.microsoft.com/office/drawing/2014/main" id="{6550C613-776C-4C7D-0CB7-4522967EDB5F}"/>
              </a:ext>
            </a:extLst>
          </p:cNvPr>
          <p:cNvSpPr/>
          <p:nvPr/>
        </p:nvSpPr>
        <p:spPr>
          <a:xfrm>
            <a:off x="3899341" y="4083646"/>
            <a:ext cx="1105067" cy="550170"/>
          </a:xfrm>
          <a:prstGeom prst="roundRect">
            <a:avLst/>
          </a:prstGeom>
          <a:noFill/>
          <a:ln w="76200">
            <a:solidFill>
              <a:srgbClr val="F794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4" name="Table 5">
            <a:extLst>
              <a:ext uri="{FF2B5EF4-FFF2-40B4-BE49-F238E27FC236}">
                <a16:creationId xmlns:a16="http://schemas.microsoft.com/office/drawing/2014/main" id="{9013E986-1742-35C4-0613-A4D669023D29}"/>
              </a:ext>
            </a:extLst>
          </p:cNvPr>
          <p:cNvGraphicFramePr>
            <a:graphicFrameLocks noGrp="1"/>
          </p:cNvGraphicFramePr>
          <p:nvPr>
            <p:extLst>
              <p:ext uri="{D42A27DB-BD31-4B8C-83A1-F6EECF244321}">
                <p14:modId xmlns:p14="http://schemas.microsoft.com/office/powerpoint/2010/main" val="3620892099"/>
              </p:ext>
            </p:extLst>
          </p:nvPr>
        </p:nvGraphicFramePr>
        <p:xfrm>
          <a:off x="6496593" y="2465825"/>
          <a:ext cx="5355777" cy="2773680"/>
        </p:xfrm>
        <a:graphic>
          <a:graphicData uri="http://schemas.openxmlformats.org/drawingml/2006/table">
            <a:tbl>
              <a:tblPr firstRow="1" bandRow="1">
                <a:tableStyleId>{5C22544A-7EE6-4342-B048-85BDC9FD1C3A}</a:tableStyleId>
              </a:tblPr>
              <a:tblGrid>
                <a:gridCol w="5355777">
                  <a:extLst>
                    <a:ext uri="{9D8B030D-6E8A-4147-A177-3AD203B41FA5}">
                      <a16:colId xmlns:a16="http://schemas.microsoft.com/office/drawing/2014/main" val="2856297230"/>
                    </a:ext>
                  </a:extLst>
                </a:gridCol>
              </a:tblGrid>
              <a:tr h="37177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GT" sz="2000" noProof="0">
                          <a:solidFill>
                            <a:schemeClr val="tx1"/>
                          </a:solidFill>
                          <a:latin typeface="Arial" panose="020B0604020202020204" pitchFamily="34" charset="0"/>
                          <a:cs typeface="Arial" panose="020B0604020202020204" pitchFamily="34" charset="0"/>
                        </a:rPr>
                        <a:t>Intercambio de datos (recopilación)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811182950"/>
                  </a:ext>
                </a:extLst>
              </a:tr>
              <a:tr h="370840">
                <a:tc>
                  <a:txBody>
                    <a:bodyPr/>
                    <a:lstStyle/>
                    <a:p>
                      <a:pPr algn="ctr"/>
                      <a:r>
                        <a:rPr lang="es-GT" sz="2000" noProof="0">
                          <a:solidFill>
                            <a:schemeClr val="tx1"/>
                          </a:solidFill>
                          <a:latin typeface="Arial" panose="020B0604020202020204" pitchFamily="34" charset="0"/>
                          <a:cs typeface="Arial" panose="020B0604020202020204" pitchFamily="34" charset="0"/>
                        </a:rPr>
                        <a:t>No hay intercambio de datos</a:t>
                      </a:r>
                    </a:p>
                  </a:txBody>
                  <a:tcPr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432105912"/>
                  </a:ext>
                </a:extLst>
              </a:tr>
              <a:tr h="370840">
                <a:tc>
                  <a:txBody>
                    <a:bodyPr/>
                    <a:lstStyle/>
                    <a:p>
                      <a:pPr algn="ctr"/>
                      <a:endParaRPr lang="es-GT" noProof="0">
                        <a:solidFill>
                          <a:schemeClr val="tx1"/>
                        </a:solidFill>
                        <a:latin typeface="Arial" panose="020B0604020202020204" pitchFamily="34" charset="0"/>
                        <a:cs typeface="Arial" panose="020B0604020202020204" pitchFamily="34" charset="0"/>
                      </a:endParaRPr>
                    </a:p>
                  </a:txBody>
                  <a:tcPr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alpha val="40000"/>
                      </a:schemeClr>
                    </a:solidFill>
                  </a:tcPr>
                </a:tc>
                <a:extLst>
                  <a:ext uri="{0D108BD9-81ED-4DB2-BD59-A6C34878D82A}">
                    <a16:rowId xmlns:a16="http://schemas.microsoft.com/office/drawing/2014/main" val="1697871521"/>
                  </a:ext>
                </a:extLst>
              </a:tr>
              <a:tr h="370840">
                <a:tc>
                  <a:txBody>
                    <a:bodyPr/>
                    <a:lstStyle/>
                    <a:p>
                      <a:pPr algn="ctr"/>
                      <a:r>
                        <a:rPr lang="es-GT" sz="2000" noProof="0">
                          <a:solidFill>
                            <a:schemeClr val="tx1"/>
                          </a:solidFill>
                          <a:latin typeface="Arial" panose="020B0604020202020204" pitchFamily="34" charset="0"/>
                          <a:cs typeface="Arial" panose="020B0604020202020204" pitchFamily="34" charset="0"/>
                        </a:rPr>
                        <a:t>Notificación sólo de sucesos inusuales</a:t>
                      </a:r>
                    </a:p>
                  </a:txBody>
                  <a:tcPr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25806646"/>
                  </a:ext>
                </a:extLst>
              </a:tr>
              <a:tr h="370840">
                <a:tc>
                  <a:txBody>
                    <a:bodyPr/>
                    <a:lstStyle/>
                    <a:p>
                      <a:pPr algn="ctr"/>
                      <a:endParaRPr lang="es-GT" noProof="0">
                        <a:solidFill>
                          <a:schemeClr val="tx1"/>
                        </a:solidFill>
                        <a:latin typeface="Arial" panose="020B0604020202020204" pitchFamily="34" charset="0"/>
                        <a:cs typeface="Arial" panose="020B0604020202020204" pitchFamily="34" charset="0"/>
                      </a:endParaRPr>
                    </a:p>
                  </a:txBody>
                  <a:tcPr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alpha val="40000"/>
                      </a:schemeClr>
                    </a:solidFill>
                  </a:tcPr>
                </a:tc>
                <a:extLst>
                  <a:ext uri="{0D108BD9-81ED-4DB2-BD59-A6C34878D82A}">
                    <a16:rowId xmlns:a16="http://schemas.microsoft.com/office/drawing/2014/main" val="2245280052"/>
                  </a:ext>
                </a:extLst>
              </a:tr>
              <a:tr h="370840">
                <a:tc>
                  <a:txBody>
                    <a:bodyPr/>
                    <a:lstStyle/>
                    <a:p>
                      <a:pPr algn="ctr"/>
                      <a:r>
                        <a:rPr lang="es-GT" sz="2000" noProof="0">
                          <a:solidFill>
                            <a:schemeClr val="tx1"/>
                          </a:solidFill>
                          <a:latin typeface="Arial" panose="020B0604020202020204" pitchFamily="34" charset="0"/>
                          <a:cs typeface="Arial" panose="020B0604020202020204" pitchFamily="34" charset="0"/>
                        </a:rPr>
                        <a:t>Intercambio continuo y sistemático de datos</a:t>
                      </a:r>
                    </a:p>
                  </a:txBody>
                  <a:tcPr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252149442"/>
                  </a:ext>
                </a:extLst>
              </a:tr>
            </a:tbl>
          </a:graphicData>
        </a:graphic>
      </p:graphicFrame>
      <p:sp>
        <p:nvSpPr>
          <p:cNvPr id="3" name="Title 1">
            <a:extLst>
              <a:ext uri="{FF2B5EF4-FFF2-40B4-BE49-F238E27FC236}">
                <a16:creationId xmlns:a16="http://schemas.microsoft.com/office/drawing/2014/main" id="{0C28FF70-D3CE-C555-180F-338EC01EBE8A}"/>
              </a:ext>
            </a:extLst>
          </p:cNvPr>
          <p:cNvSpPr txBox="1">
            <a:spLocks/>
          </p:cNvSpPr>
          <p:nvPr/>
        </p:nvSpPr>
        <p:spPr>
          <a:xfrm>
            <a:off x="838200" y="0"/>
            <a:ext cx="10515600" cy="12573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GT" noProof="0"/>
              <a:t>Sistemas de vigilancia con enfoque de Una Sola Salud</a:t>
            </a:r>
            <a:br>
              <a:rPr lang="en-US"/>
            </a:br>
            <a:endParaRPr lang="es-GT"/>
          </a:p>
        </p:txBody>
      </p:sp>
    </p:spTree>
    <p:extLst>
      <p:ext uri="{BB962C8B-B14F-4D97-AF65-F5344CB8AC3E}">
        <p14:creationId xmlns:p14="http://schemas.microsoft.com/office/powerpoint/2010/main" val="13613578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13AEB61-C508-D86C-E35D-B2F5FFE0B2A3}"/>
              </a:ext>
            </a:extLst>
          </p:cNvPr>
          <p:cNvSpPr>
            <a:spLocks noGrp="1"/>
          </p:cNvSpPr>
          <p:nvPr>
            <p:ph type="title"/>
          </p:nvPr>
        </p:nvSpPr>
        <p:spPr>
          <a:xfrm>
            <a:off x="838200" y="-10647"/>
            <a:ext cx="9752215" cy="800100"/>
          </a:xfrm>
        </p:spPr>
        <p:txBody>
          <a:bodyPr/>
          <a:lstStyle/>
          <a:p>
            <a:r>
              <a:rPr lang="es-GT" sz="4400" noProof="0"/>
              <a:t>Problemas de calidad de los datos </a:t>
            </a:r>
            <a:br>
              <a:rPr lang="es-GT" sz="4400" noProof="0"/>
            </a:br>
            <a:r>
              <a:rPr lang="es-GT" sz="4400" noProof="0"/>
              <a:t>y </a:t>
            </a:r>
            <a:r>
              <a:rPr lang="es-GT" noProof="0"/>
              <a:t>s</a:t>
            </a:r>
            <a:r>
              <a:rPr lang="es-GT" sz="4400" noProof="0"/>
              <a:t>oluciones</a:t>
            </a:r>
          </a:p>
        </p:txBody>
      </p:sp>
      <p:sp>
        <p:nvSpPr>
          <p:cNvPr id="2" name="Content Placeholder 1">
            <a:extLst>
              <a:ext uri="{FF2B5EF4-FFF2-40B4-BE49-F238E27FC236}">
                <a16:creationId xmlns:a16="http://schemas.microsoft.com/office/drawing/2014/main" id="{FC3EBB68-9338-6532-83D9-DCB33C247F35}"/>
              </a:ext>
            </a:extLst>
          </p:cNvPr>
          <p:cNvSpPr>
            <a:spLocks noGrp="1"/>
          </p:cNvSpPr>
          <p:nvPr>
            <p:ph sz="half" idx="2"/>
          </p:nvPr>
        </p:nvSpPr>
        <p:spPr/>
        <p:txBody>
          <a:bodyPr/>
          <a:lstStyle/>
          <a:p>
            <a:r>
              <a:rPr lang="es-GT" sz="2800" noProof="0">
                <a:solidFill>
                  <a:srgbClr val="000000"/>
                </a:solidFill>
                <a:effectLst/>
                <a:latin typeface="Arial" panose="020B0604020202020204" pitchFamily="34" charset="0"/>
              </a:rPr>
              <a:t>¿Cuáles son los problemas habituales de calidad de datos que experimenta en su sector? </a:t>
            </a:r>
            <a:r>
              <a:rPr lang="es-GT" sz="2800" i="1" noProof="0">
                <a:solidFill>
                  <a:srgbClr val="000000"/>
                </a:solidFill>
                <a:latin typeface="Arial" panose="020B0604020202020204" pitchFamily="34" charset="0"/>
              </a:rPr>
              <a:t>   </a:t>
            </a:r>
          </a:p>
          <a:p>
            <a:r>
              <a:rPr lang="es-GT" sz="2800" noProof="0">
                <a:solidFill>
                  <a:srgbClr val="000000"/>
                </a:solidFill>
                <a:effectLst/>
                <a:latin typeface="Arial" panose="020B0604020202020204" pitchFamily="34" charset="0"/>
              </a:rPr>
              <a:t>¿Qué medidas ha adoptado cada sector para mejorar la calidad de los datos?</a:t>
            </a:r>
            <a:endParaRPr lang="es-GT" sz="2800" i="1" noProof="0">
              <a:solidFill>
                <a:srgbClr val="000000"/>
              </a:solidFill>
              <a:latin typeface="Arial" panose="020B0604020202020204" pitchFamily="34" charset="0"/>
            </a:endParaRPr>
          </a:p>
          <a:p>
            <a:endParaRPr lang="en-US" sz="2800" i="1">
              <a:solidFill>
                <a:srgbClr val="000000"/>
              </a:solidFill>
              <a:latin typeface="Arial" panose="020B0604020202020204" pitchFamily="34" charset="0"/>
            </a:endParaRPr>
          </a:p>
          <a:p>
            <a:endParaRPr lang="en-US"/>
          </a:p>
        </p:txBody>
      </p:sp>
      <p:pic>
        <p:nvPicPr>
          <p:cNvPr id="2050" name="Picture 2">
            <a:extLst>
              <a:ext uri="{FF2B5EF4-FFF2-40B4-BE49-F238E27FC236}">
                <a16:creationId xmlns:a16="http://schemas.microsoft.com/office/drawing/2014/main" id="{54068A43-A35B-7CD8-F726-35E1C4B8021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36496" y="3110526"/>
            <a:ext cx="5119008" cy="3407797"/>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7372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2"/>
          </p:nvPr>
        </p:nvSpPr>
        <p:spPr/>
        <p:txBody>
          <a:bodyPr/>
          <a:lstStyle/>
          <a:p>
            <a:pPr>
              <a:spcAft>
                <a:spcPts val="600"/>
              </a:spcAft>
              <a:buClr>
                <a:srgbClr val="000000"/>
              </a:buClr>
              <a:buFont typeface="Arial" panose="020B0604020202020204" pitchFamily="34" charset="0"/>
              <a:buChar char="•"/>
            </a:pPr>
            <a:r>
              <a:rPr lang="es-GT" noProof="0"/>
              <a:t>Los datos de alta calidad son completos, precisos y oportunos</a:t>
            </a:r>
          </a:p>
          <a:p>
            <a:pPr>
              <a:spcAft>
                <a:spcPts val="600"/>
              </a:spcAft>
              <a:buClr>
                <a:srgbClr val="000000"/>
              </a:buClr>
              <a:buFont typeface="Arial" panose="020B0604020202020204" pitchFamily="34" charset="0"/>
              <a:buChar char="•"/>
            </a:pPr>
            <a:r>
              <a:rPr lang="es-GT" noProof="0"/>
              <a:t>La calidad de los datos afecta a todo el sistema de vigilancia de la salud pública</a:t>
            </a:r>
          </a:p>
          <a:p>
            <a:pPr>
              <a:spcAft>
                <a:spcPts val="600"/>
              </a:spcAft>
              <a:buClr>
                <a:srgbClr val="000000"/>
              </a:buClr>
              <a:buFont typeface="Arial" panose="020B0604020202020204" pitchFamily="34" charset="0"/>
              <a:buChar char="•"/>
            </a:pPr>
            <a:r>
              <a:rPr lang="es-GT" noProof="0"/>
              <a:t>Varios tipos de errores afectan a la calidad de los datos</a:t>
            </a:r>
          </a:p>
          <a:p>
            <a:pPr>
              <a:spcAft>
                <a:spcPts val="600"/>
              </a:spcAft>
              <a:buClr>
                <a:srgbClr val="000000"/>
              </a:buClr>
              <a:buFont typeface="Arial" panose="020B0604020202020204" pitchFamily="34" charset="0"/>
              <a:buChar char="•"/>
            </a:pPr>
            <a:r>
              <a:rPr lang="es-GT" noProof="0"/>
              <a:t>Mejorar la calidad de los datos mediante </a:t>
            </a:r>
          </a:p>
          <a:p>
            <a:pPr lvl="2">
              <a:spcAft>
                <a:spcPts val="0"/>
              </a:spcAft>
              <a:buFont typeface="Wingdings" panose="05000000000000000000" pitchFamily="2" charset="2"/>
              <a:buChar char="§"/>
            </a:pPr>
            <a:r>
              <a:rPr lang="es-GT" sz="2400" noProof="0"/>
              <a:t>Uso de formularios, procedimientos y términos estandarizados </a:t>
            </a:r>
          </a:p>
          <a:p>
            <a:pPr lvl="2">
              <a:spcAft>
                <a:spcPts val="0"/>
              </a:spcAft>
              <a:buFont typeface="Wingdings" panose="05000000000000000000" pitchFamily="2" charset="2"/>
              <a:buChar char="§"/>
            </a:pPr>
            <a:r>
              <a:rPr lang="es-GT" sz="2400" noProof="0"/>
              <a:t>Auditorías periódicas de la calidad de los datos</a:t>
            </a:r>
          </a:p>
          <a:p>
            <a:pPr lvl="2">
              <a:spcAft>
                <a:spcPts val="0"/>
              </a:spcAft>
              <a:buFont typeface="Wingdings" panose="05000000000000000000" pitchFamily="2" charset="2"/>
              <a:buChar char="§"/>
            </a:pPr>
            <a:r>
              <a:rPr lang="es-GT" sz="2400" noProof="0"/>
              <a:t>Retroalimentación significativa</a:t>
            </a:r>
          </a:p>
          <a:p>
            <a:pPr marL="0" indent="0">
              <a:buNone/>
            </a:pPr>
            <a:endParaRPr lang="en-US"/>
          </a:p>
        </p:txBody>
      </p:sp>
      <p:sp>
        <p:nvSpPr>
          <p:cNvPr id="4" name="Title 3"/>
          <p:cNvSpPr>
            <a:spLocks noGrp="1"/>
          </p:cNvSpPr>
          <p:nvPr>
            <p:ph type="title"/>
          </p:nvPr>
        </p:nvSpPr>
        <p:spPr/>
        <p:txBody>
          <a:bodyPr/>
          <a:lstStyle/>
          <a:p>
            <a:r>
              <a:rPr lang="es-GT" sz="4400" noProof="0"/>
              <a:t>Resumen</a:t>
            </a:r>
          </a:p>
        </p:txBody>
      </p:sp>
    </p:spTree>
    <p:extLst>
      <p:ext uri="{BB962C8B-B14F-4D97-AF65-F5344CB8AC3E}">
        <p14:creationId xmlns:p14="http://schemas.microsoft.com/office/powerpoint/2010/main" val="11045446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7BB9EF15-ED0E-7F20-7E90-3E0DD03E19AA}"/>
              </a:ext>
            </a:extLst>
          </p:cNvPr>
          <p:cNvSpPr>
            <a:spLocks noGrp="1"/>
          </p:cNvSpPr>
          <p:nvPr>
            <p:ph sz="half" idx="2"/>
          </p:nvPr>
        </p:nvSpPr>
        <p:spPr/>
        <p:txBody>
          <a:bodyPr/>
          <a:lstStyle/>
          <a:p>
            <a:pPr marL="457200" indent="-457200">
              <a:buClr>
                <a:srgbClr val="001402"/>
              </a:buClr>
              <a:buFont typeface="Arial" panose="020B0604020202020204" pitchFamily="34" charset="0"/>
              <a:buChar char="•"/>
            </a:pPr>
            <a:r>
              <a:rPr lang="es-GT" b="0" noProof="0">
                <a:cs typeface="Arial" panose="020B0604020202020204" pitchFamily="34" charset="0"/>
              </a:rPr>
              <a:t>Reconocer los problemas relacionados con la calidad de los datos que pueden afectar los reportes de vigilancia de la salud pública</a:t>
            </a:r>
          </a:p>
          <a:p>
            <a:pPr marL="457200" indent="-457200">
              <a:buFont typeface="Arial" panose="020B0604020202020204" pitchFamily="34" charset="0"/>
              <a:buChar char="•"/>
            </a:pPr>
            <a:r>
              <a:rPr lang="es-GT" b="0" noProof="0"/>
              <a:t>Describir las consecuencias de la mala calidad de los datos</a:t>
            </a:r>
          </a:p>
          <a:p>
            <a:pPr marL="457200" indent="-457200">
              <a:buFont typeface="Arial" panose="020B0604020202020204" pitchFamily="34" charset="0"/>
              <a:buChar char="•"/>
            </a:pPr>
            <a:r>
              <a:rPr lang="es-GT" b="0" noProof="0"/>
              <a:t>Explicar los pasos necesarios para promover una buena calidad de los datos </a:t>
            </a:r>
          </a:p>
        </p:txBody>
      </p:sp>
      <p:sp>
        <p:nvSpPr>
          <p:cNvPr id="5" name="Title 4">
            <a:extLst>
              <a:ext uri="{FF2B5EF4-FFF2-40B4-BE49-F238E27FC236}">
                <a16:creationId xmlns:a16="http://schemas.microsoft.com/office/drawing/2014/main" id="{8D15E671-0F92-8722-398D-CCFBF8B0E702}"/>
              </a:ext>
            </a:extLst>
          </p:cNvPr>
          <p:cNvSpPr>
            <a:spLocks noGrp="1"/>
          </p:cNvSpPr>
          <p:nvPr>
            <p:ph type="title"/>
          </p:nvPr>
        </p:nvSpPr>
        <p:spPr/>
        <p:txBody>
          <a:bodyPr/>
          <a:lstStyle/>
          <a:p>
            <a:r>
              <a:rPr lang="es-GT" noProof="0"/>
              <a:t>Revisión de los objetivos</a:t>
            </a:r>
          </a:p>
        </p:txBody>
      </p:sp>
    </p:spTree>
    <p:extLst>
      <p:ext uri="{BB962C8B-B14F-4D97-AF65-F5344CB8AC3E}">
        <p14:creationId xmlns:p14="http://schemas.microsoft.com/office/powerpoint/2010/main" val="39903176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7BB9EF15-ED0E-7F20-7E90-3E0DD03E19AA}"/>
              </a:ext>
            </a:extLst>
          </p:cNvPr>
          <p:cNvSpPr>
            <a:spLocks noGrp="1"/>
          </p:cNvSpPr>
          <p:nvPr>
            <p:ph sz="half" idx="2"/>
          </p:nvPr>
        </p:nvSpPr>
        <p:spPr/>
        <p:txBody>
          <a:bodyPr/>
          <a:lstStyle/>
          <a:p>
            <a:r>
              <a:rPr lang="es-GT" noProof="0">
                <a:cs typeface="Arial" panose="020B0604020202020204" pitchFamily="34" charset="0"/>
              </a:rPr>
              <a:t>Al final de esta sesión, será capaz de:</a:t>
            </a:r>
          </a:p>
          <a:p>
            <a:pPr marL="457200" indent="-457200">
              <a:buClr>
                <a:srgbClr val="001402"/>
              </a:buClr>
              <a:buFont typeface="Arial" panose="020B0604020202020204" pitchFamily="34" charset="0"/>
              <a:buChar char="•"/>
            </a:pPr>
            <a:r>
              <a:rPr lang="es-GT" b="0" noProof="0">
                <a:cs typeface="Arial" panose="020B0604020202020204" pitchFamily="34" charset="0"/>
              </a:rPr>
              <a:t>Reconocer los problemas relacionados con la calidad de los datos que pueden afectar los reportes de vigilancia de la salud pública</a:t>
            </a:r>
          </a:p>
          <a:p>
            <a:pPr marL="457200" indent="-457200">
              <a:buFont typeface="Arial" panose="020B0604020202020204" pitchFamily="34" charset="0"/>
              <a:buChar char="•"/>
            </a:pPr>
            <a:r>
              <a:rPr lang="es-GT" b="0" noProof="0"/>
              <a:t>Describir las consecuencias de la mala calidad de los datos</a:t>
            </a:r>
          </a:p>
          <a:p>
            <a:pPr marL="457200" indent="-457200">
              <a:buFont typeface="Arial" panose="020B0604020202020204" pitchFamily="34" charset="0"/>
              <a:buChar char="•"/>
            </a:pPr>
            <a:r>
              <a:rPr lang="es-GT" b="0" noProof="0"/>
              <a:t>Explicar los pasos necesarios para promover una buena calidad de los datos </a:t>
            </a:r>
          </a:p>
        </p:txBody>
      </p:sp>
    </p:spTree>
    <p:extLst>
      <p:ext uri="{BB962C8B-B14F-4D97-AF65-F5344CB8AC3E}">
        <p14:creationId xmlns:p14="http://schemas.microsoft.com/office/powerpoint/2010/main" val="5822023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13AEB61-C508-D86C-E35D-B2F5FFE0B2A3}"/>
              </a:ext>
            </a:extLst>
          </p:cNvPr>
          <p:cNvSpPr>
            <a:spLocks noGrp="1"/>
          </p:cNvSpPr>
          <p:nvPr>
            <p:ph type="title"/>
          </p:nvPr>
        </p:nvSpPr>
        <p:spPr/>
        <p:txBody>
          <a:bodyPr/>
          <a:lstStyle/>
          <a:p>
            <a:r>
              <a:rPr lang="es-ES" sz="4400"/>
              <a:t>Calidad de los datos</a:t>
            </a:r>
          </a:p>
        </p:txBody>
      </p:sp>
      <p:sp>
        <p:nvSpPr>
          <p:cNvPr id="7" name="TextBox 6">
            <a:extLst>
              <a:ext uri="{FF2B5EF4-FFF2-40B4-BE49-F238E27FC236}">
                <a16:creationId xmlns:a16="http://schemas.microsoft.com/office/drawing/2014/main" id="{0077F645-15EA-6A0F-F695-BEDDB65F0234}"/>
              </a:ext>
            </a:extLst>
          </p:cNvPr>
          <p:cNvSpPr txBox="1"/>
          <p:nvPr/>
        </p:nvSpPr>
        <p:spPr>
          <a:xfrm>
            <a:off x="6096000" y="3509306"/>
            <a:ext cx="5143500" cy="523220"/>
          </a:xfrm>
          <a:prstGeom prst="rect">
            <a:avLst/>
          </a:prstGeom>
          <a:noFill/>
        </p:spPr>
        <p:txBody>
          <a:bodyPr wrap="square" rtlCol="0">
            <a:spAutoFit/>
          </a:bodyPr>
          <a:lstStyle/>
          <a:p>
            <a:r>
              <a:rPr lang="es-GT" sz="2800" noProof="0">
                <a:solidFill>
                  <a:srgbClr val="000000"/>
                </a:solidFill>
                <a:latin typeface="Arial" panose="020B0604020202020204" pitchFamily="34" charset="0"/>
              </a:rPr>
              <a:t>¿Qué es calidad de los datos?   </a:t>
            </a:r>
          </a:p>
        </p:txBody>
      </p:sp>
      <p:pic>
        <p:nvPicPr>
          <p:cNvPr id="6" name="Picture 5" descr="A picture containing text, indoor, desk, cluttered&#10;&#10;Description automatically generated">
            <a:extLst>
              <a:ext uri="{FF2B5EF4-FFF2-40B4-BE49-F238E27FC236}">
                <a16:creationId xmlns:a16="http://schemas.microsoft.com/office/drawing/2014/main" id="{5124F4AF-2470-B9BC-E8DA-F8CFCB0DE4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2935" y="1476950"/>
            <a:ext cx="4603230" cy="4603230"/>
          </a:xfrm>
          <a:prstGeom prst="rect">
            <a:avLst/>
          </a:prstGeom>
          <a:ln w="12700">
            <a:solidFill>
              <a:schemeClr val="tx1"/>
            </a:solidFill>
          </a:ln>
        </p:spPr>
      </p:pic>
    </p:spTree>
    <p:extLst>
      <p:ext uri="{BB962C8B-B14F-4D97-AF65-F5344CB8AC3E}">
        <p14:creationId xmlns:p14="http://schemas.microsoft.com/office/powerpoint/2010/main" val="29988493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086436CA-D42E-F66D-9CD3-03BA5759379D}"/>
              </a:ext>
            </a:extLst>
          </p:cNvPr>
          <p:cNvSpPr>
            <a:spLocks noGrp="1"/>
          </p:cNvSpPr>
          <p:nvPr>
            <p:ph type="title"/>
          </p:nvPr>
        </p:nvSpPr>
        <p:spPr/>
        <p:txBody>
          <a:bodyPr lIns="91440" tIns="45720" rIns="91440" bIns="45720" anchor="t"/>
          <a:lstStyle/>
          <a:p>
            <a:r>
              <a:rPr lang="es-GT">
                <a:solidFill>
                  <a:sysClr val="windowText" lastClr="000000"/>
                </a:solidFill>
                <a:latin typeface="Franklin Gothic Medium"/>
              </a:rPr>
              <a:t>Calidad</a:t>
            </a:r>
            <a:r>
              <a:rPr kumimoji="0" lang="es-GT" sz="4400" b="0" i="0" u="none" strike="noStrike" kern="1200" cap="none" spc="0" normalizeH="0" baseline="0" noProof="0">
                <a:ln>
                  <a:noFill/>
                </a:ln>
                <a:solidFill>
                  <a:sysClr val="windowText" lastClr="000000"/>
                </a:solidFill>
                <a:effectLst/>
                <a:uLnTx/>
                <a:uFillTx/>
                <a:latin typeface="Franklin Gothic Medium"/>
                <a:ea typeface="+mj-ea"/>
                <a:cs typeface="+mj-cs"/>
              </a:rPr>
              <a:t> de los </a:t>
            </a:r>
            <a:r>
              <a:rPr lang="es-GT">
                <a:solidFill>
                  <a:sysClr val="windowText" lastClr="000000"/>
                </a:solidFill>
                <a:latin typeface="Franklin Gothic Medium"/>
              </a:rPr>
              <a:t>datos: Respuesta</a:t>
            </a:r>
            <a:endParaRPr lang="es-GT">
              <a:solidFill>
                <a:sysClr val="windowText" lastClr="000000"/>
              </a:solidFill>
            </a:endParaRPr>
          </a:p>
        </p:txBody>
      </p:sp>
      <p:sp>
        <p:nvSpPr>
          <p:cNvPr id="10" name="Content Placeholder 9">
            <a:extLst>
              <a:ext uri="{FF2B5EF4-FFF2-40B4-BE49-F238E27FC236}">
                <a16:creationId xmlns:a16="http://schemas.microsoft.com/office/drawing/2014/main" id="{8C0AFD64-7B66-8BDA-D2D3-B00F355BCDFA}"/>
              </a:ext>
            </a:extLst>
          </p:cNvPr>
          <p:cNvSpPr>
            <a:spLocks noGrp="1"/>
          </p:cNvSpPr>
          <p:nvPr>
            <p:ph sz="half" idx="2"/>
          </p:nvPr>
        </p:nvSpPr>
        <p:spPr/>
        <p:txBody>
          <a:bodyPr anchor="ctr"/>
          <a:lstStyle/>
          <a:p>
            <a:r>
              <a:rPr lang="es-GT" sz="2800" noProof="0">
                <a:solidFill>
                  <a:srgbClr val="000000"/>
                </a:solidFill>
                <a:latin typeface="Arial" panose="020B0604020202020204" pitchFamily="34" charset="0"/>
              </a:rPr>
              <a:t>El nivel de precisión y completitud de los datos de un conjunto de datos</a:t>
            </a:r>
          </a:p>
          <a:p>
            <a:pPr lvl="1"/>
            <a:r>
              <a:rPr lang="es-GT" noProof="0">
                <a:solidFill>
                  <a:srgbClr val="000000"/>
                </a:solidFill>
                <a:latin typeface="Arial" panose="020B0604020202020204" pitchFamily="34" charset="0"/>
              </a:rPr>
              <a:t>¿Reflejan los datos fielmente la realidad, de modo que sirvan para el fin previsto?</a:t>
            </a:r>
          </a:p>
          <a:p>
            <a:pPr lvl="1"/>
            <a:r>
              <a:rPr lang="es-GT" noProof="0">
                <a:solidFill>
                  <a:srgbClr val="000000"/>
                </a:solidFill>
                <a:latin typeface="Arial" panose="020B0604020202020204" pitchFamily="34" charset="0"/>
              </a:rPr>
              <a:t>Los datos de calidad mejoran la toma de decisiones y la planificación</a:t>
            </a:r>
          </a:p>
          <a:p>
            <a:pPr marL="0" indent="0">
              <a:buNone/>
            </a:pPr>
            <a:endParaRPr lang="en-US" sz="2800">
              <a:solidFill>
                <a:srgbClr val="000000"/>
              </a:solidFill>
              <a:latin typeface="Arial" panose="020B0604020202020204" pitchFamily="34" charset="0"/>
            </a:endParaRPr>
          </a:p>
          <a:p>
            <a:endParaRPr lang="en-US"/>
          </a:p>
        </p:txBody>
      </p:sp>
    </p:spTree>
    <p:extLst>
      <p:ext uri="{BB962C8B-B14F-4D97-AF65-F5344CB8AC3E}">
        <p14:creationId xmlns:p14="http://schemas.microsoft.com/office/powerpoint/2010/main" val="36601101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257300"/>
          </a:xfrm>
        </p:spPr>
        <p:txBody>
          <a:bodyPr/>
          <a:lstStyle/>
          <a:p>
            <a:r>
              <a:rPr lang="es-ES"/>
              <a:t>Ejemplos de problemas de calidad de</a:t>
            </a:r>
            <a:br>
              <a:rPr lang="es-ES"/>
            </a:br>
            <a:r>
              <a:rPr lang="es-ES"/>
              <a:t>los datos</a:t>
            </a:r>
          </a:p>
        </p:txBody>
      </p:sp>
      <p:sp>
        <p:nvSpPr>
          <p:cNvPr id="7" name="Rectangle: Rounded Corners 6">
            <a:extLst>
              <a:ext uri="{FF2B5EF4-FFF2-40B4-BE49-F238E27FC236}">
                <a16:creationId xmlns:a16="http://schemas.microsoft.com/office/drawing/2014/main" id="{F3753F50-7879-9F56-2C6C-1165512D6734}"/>
              </a:ext>
            </a:extLst>
          </p:cNvPr>
          <p:cNvSpPr/>
          <p:nvPr/>
        </p:nvSpPr>
        <p:spPr bwMode="auto">
          <a:xfrm>
            <a:off x="972666" y="1652014"/>
            <a:ext cx="4742333" cy="3166824"/>
          </a:xfrm>
          <a:prstGeom prst="roundRect">
            <a:avLst/>
          </a:prstGeom>
          <a:solidFill>
            <a:schemeClr val="bg1"/>
          </a:solidFill>
          <a:ln w="88900" cap="flat" cmpd="sng" algn="ctr">
            <a:solidFill>
              <a:srgbClr val="00953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a:r>
              <a:rPr lang="es-GT" sz="2800" b="1" noProof="0">
                <a:latin typeface="Arial" panose="020B0604020202020204" pitchFamily="34" charset="0"/>
              </a:rPr>
              <a:t>Registros individuales</a:t>
            </a:r>
          </a:p>
          <a:p>
            <a:pPr algn="ctr"/>
            <a:endParaRPr lang="es-GT" sz="1600" b="1" noProof="0">
              <a:latin typeface="Arial" panose="020B0604020202020204" pitchFamily="34" charset="0"/>
            </a:endParaRPr>
          </a:p>
          <a:p>
            <a:pPr marL="342900" indent="-342900">
              <a:buFont typeface="Arial" panose="020B0604020202020204" pitchFamily="34" charset="0"/>
              <a:buChar char="•"/>
            </a:pPr>
            <a:r>
              <a:rPr lang="es-GT" sz="2800" noProof="0">
                <a:latin typeface="Arial" panose="020B0604020202020204" pitchFamily="34" charset="0"/>
              </a:rPr>
              <a:t>Datos faltantes</a:t>
            </a:r>
          </a:p>
          <a:p>
            <a:pPr marL="342900" indent="-342900">
              <a:buFont typeface="Arial" panose="020B0604020202020204" pitchFamily="34" charset="0"/>
              <a:buChar char="•"/>
            </a:pPr>
            <a:r>
              <a:rPr lang="es-GT" sz="2800" noProof="0">
                <a:latin typeface="Arial" panose="020B0604020202020204" pitchFamily="34" charset="0"/>
              </a:rPr>
              <a:t>Datos incorrectos</a:t>
            </a:r>
          </a:p>
          <a:p>
            <a:pPr marL="342900" indent="-342900">
              <a:buFont typeface="Arial" panose="020B0604020202020204" pitchFamily="34" charset="0"/>
              <a:buChar char="•"/>
            </a:pPr>
            <a:r>
              <a:rPr lang="es-GT" sz="2800" noProof="0">
                <a:latin typeface="Arial" panose="020B0604020202020204" pitchFamily="34" charset="0"/>
              </a:rPr>
              <a:t>Datos ilegibles</a:t>
            </a:r>
          </a:p>
          <a:p>
            <a:pPr marL="342900" indent="-342900">
              <a:buFont typeface="Arial" panose="020B0604020202020204" pitchFamily="34" charset="0"/>
              <a:buChar char="•"/>
            </a:pPr>
            <a:endParaRPr lang="en-US" sz="2800" b="1">
              <a:latin typeface="Arial" panose="020B0604020202020204" pitchFamily="34" charset="0"/>
            </a:endParaRPr>
          </a:p>
          <a:p>
            <a:pPr marL="342900" indent="-342900">
              <a:buFont typeface="Arial" panose="020B0604020202020204" pitchFamily="34" charset="0"/>
              <a:buChar char="•"/>
            </a:pPr>
            <a:endParaRPr lang="en-US" sz="2400" b="1">
              <a:latin typeface="Arial" panose="020B0604020202020204" pitchFamily="34" charset="0"/>
            </a:endParaRPr>
          </a:p>
        </p:txBody>
      </p:sp>
      <p:sp>
        <p:nvSpPr>
          <p:cNvPr id="9" name="Rectangle: Rounded Corners 8">
            <a:extLst>
              <a:ext uri="{FF2B5EF4-FFF2-40B4-BE49-F238E27FC236}">
                <a16:creationId xmlns:a16="http://schemas.microsoft.com/office/drawing/2014/main" id="{AF874B84-5854-DA99-A491-673C51D623D2}"/>
              </a:ext>
            </a:extLst>
          </p:cNvPr>
          <p:cNvSpPr/>
          <p:nvPr/>
        </p:nvSpPr>
        <p:spPr bwMode="auto">
          <a:xfrm>
            <a:off x="6309360" y="1629155"/>
            <a:ext cx="5001908" cy="3473291"/>
          </a:xfrm>
          <a:prstGeom prst="roundRect">
            <a:avLst/>
          </a:prstGeom>
          <a:solidFill>
            <a:schemeClr val="bg1"/>
          </a:solidFill>
          <a:ln w="88900" cap="flat" cmpd="sng" algn="ctr">
            <a:solidFill>
              <a:srgbClr val="0065A4"/>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a:lnSpc>
                <a:spcPct val="90000"/>
              </a:lnSpc>
            </a:pPr>
            <a:r>
              <a:rPr lang="es-GT" sz="2800" b="1" noProof="0">
                <a:latin typeface="Arial" panose="020B0604020202020204" pitchFamily="34" charset="0"/>
              </a:rPr>
              <a:t>Sistemas de datos</a:t>
            </a:r>
          </a:p>
          <a:p>
            <a:pPr algn="ctr">
              <a:lnSpc>
                <a:spcPct val="90000"/>
              </a:lnSpc>
            </a:pPr>
            <a:endParaRPr lang="es-GT" sz="2400" b="1" noProof="0">
              <a:latin typeface="Arial" panose="020B0604020202020204" pitchFamily="34" charset="0"/>
            </a:endParaRPr>
          </a:p>
          <a:p>
            <a:pPr marL="342900" indent="-342900">
              <a:lnSpc>
                <a:spcPct val="90000"/>
              </a:lnSpc>
              <a:buFont typeface="Arial" panose="020B0604020202020204" pitchFamily="34" charset="0"/>
              <a:buChar char="•"/>
            </a:pPr>
            <a:r>
              <a:rPr lang="es-GT" sz="2800" noProof="0">
                <a:latin typeface="Arial" panose="020B0604020202020204" pitchFamily="34" charset="0"/>
              </a:rPr>
              <a:t>Registros retrasados</a:t>
            </a:r>
          </a:p>
          <a:p>
            <a:pPr marL="342900" indent="-342900">
              <a:lnSpc>
                <a:spcPct val="90000"/>
              </a:lnSpc>
              <a:buFont typeface="Arial" panose="020B0604020202020204" pitchFamily="34" charset="0"/>
              <a:buChar char="•"/>
            </a:pPr>
            <a:r>
              <a:rPr lang="es-GT" sz="2800" noProof="0">
                <a:latin typeface="Arial" panose="020B0604020202020204" pitchFamily="34" charset="0"/>
              </a:rPr>
              <a:t>Registros faltantes</a:t>
            </a:r>
          </a:p>
          <a:p>
            <a:pPr marL="342900" indent="-342900">
              <a:lnSpc>
                <a:spcPct val="90000"/>
              </a:lnSpc>
              <a:buFont typeface="Arial" panose="020B0604020202020204" pitchFamily="34" charset="0"/>
              <a:buChar char="•"/>
            </a:pPr>
            <a:r>
              <a:rPr lang="es-GT" sz="2800" noProof="0">
                <a:latin typeface="Arial" panose="020B0604020202020204" pitchFamily="34" charset="0"/>
              </a:rPr>
              <a:t>Registros duplicados</a:t>
            </a:r>
          </a:p>
          <a:p>
            <a:pPr marL="342900" indent="-342900">
              <a:lnSpc>
                <a:spcPct val="90000"/>
              </a:lnSpc>
              <a:buFont typeface="Arial" panose="020B0604020202020204" pitchFamily="34" charset="0"/>
              <a:buChar char="•"/>
            </a:pPr>
            <a:r>
              <a:rPr lang="es-GT" sz="2800" noProof="0">
                <a:latin typeface="Arial" panose="020B0604020202020204" pitchFamily="34" charset="0"/>
              </a:rPr>
              <a:t>Sistemas de </a:t>
            </a:r>
            <a:br>
              <a:rPr lang="es-GT" sz="2800" noProof="0">
                <a:latin typeface="Arial" panose="020B0604020202020204" pitchFamily="34" charset="0"/>
              </a:rPr>
            </a:br>
            <a:r>
              <a:rPr lang="es-GT" sz="2800" noProof="0">
                <a:latin typeface="Arial" panose="020B0604020202020204" pitchFamily="34" charset="0"/>
              </a:rPr>
              <a:t>información incompatibles</a:t>
            </a:r>
          </a:p>
          <a:p>
            <a:pPr marL="342900" indent="-342900">
              <a:lnSpc>
                <a:spcPct val="90000"/>
              </a:lnSpc>
              <a:buFont typeface="Arial" panose="020B0604020202020204" pitchFamily="34" charset="0"/>
              <a:buChar char="•"/>
            </a:pPr>
            <a:endParaRPr lang="en-US" sz="2800">
              <a:latin typeface="Arial" panose="020B0604020202020204" pitchFamily="34" charset="0"/>
            </a:endParaRPr>
          </a:p>
        </p:txBody>
      </p:sp>
    </p:spTree>
    <p:extLst>
      <p:ext uri="{BB962C8B-B14F-4D97-AF65-F5344CB8AC3E}">
        <p14:creationId xmlns:p14="http://schemas.microsoft.com/office/powerpoint/2010/main" val="4129477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09945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7">
            <a:extLst>
              <a:ext uri="{FF2B5EF4-FFF2-40B4-BE49-F238E27FC236}">
                <a16:creationId xmlns:a16="http://schemas.microsoft.com/office/drawing/2014/main" id="{EDF33A03-2AAE-A33A-DF24-2048B8D2E340}"/>
              </a:ext>
            </a:extLst>
          </p:cNvPr>
          <p:cNvGraphicFramePr>
            <a:graphicFrameLocks noGrp="1"/>
          </p:cNvGraphicFramePr>
          <p:nvPr>
            <p:ph sz="half" idx="2"/>
            <p:extLst>
              <p:ext uri="{D42A27DB-BD31-4B8C-83A1-F6EECF244321}">
                <p14:modId xmlns:p14="http://schemas.microsoft.com/office/powerpoint/2010/main" val="469746374"/>
              </p:ext>
            </p:extLst>
          </p:nvPr>
        </p:nvGraphicFramePr>
        <p:xfrm>
          <a:off x="595423" y="1558848"/>
          <a:ext cx="11036596" cy="4389120"/>
        </p:xfrm>
        <a:graphic>
          <a:graphicData uri="http://schemas.openxmlformats.org/drawingml/2006/table">
            <a:tbl>
              <a:tblPr firstRow="1" bandRow="1">
                <a:tableStyleId>{93296810-A885-4BE3-A3E7-6D5BEEA58F35}</a:tableStyleId>
              </a:tblPr>
              <a:tblGrid>
                <a:gridCol w="5518298">
                  <a:extLst>
                    <a:ext uri="{9D8B030D-6E8A-4147-A177-3AD203B41FA5}">
                      <a16:colId xmlns:a16="http://schemas.microsoft.com/office/drawing/2014/main" val="1904008474"/>
                    </a:ext>
                  </a:extLst>
                </a:gridCol>
                <a:gridCol w="5518298">
                  <a:extLst>
                    <a:ext uri="{9D8B030D-6E8A-4147-A177-3AD203B41FA5}">
                      <a16:colId xmlns:a16="http://schemas.microsoft.com/office/drawing/2014/main" val="3659752081"/>
                    </a:ext>
                  </a:extLst>
                </a:gridCol>
              </a:tblGrid>
              <a:tr h="548640">
                <a:tc>
                  <a:txBody>
                    <a:bodyPr/>
                    <a:lstStyle/>
                    <a:p>
                      <a:pPr algn="ctr"/>
                      <a:r>
                        <a:rPr lang="es-GT" sz="2400" noProof="0">
                          <a:solidFill>
                            <a:schemeClr val="tx1"/>
                          </a:solidFill>
                        </a:rPr>
                        <a:t>Tipo de error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s-GT" sz="2400" noProof="0">
                          <a:solidFill>
                            <a:schemeClr val="tx1"/>
                          </a:solidFill>
                        </a:rPr>
                        <a:t>Ejemplo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028903690"/>
                  </a:ext>
                </a:extLst>
              </a:tr>
              <a:tr h="548640">
                <a:tc>
                  <a:txBody>
                    <a:bodyPr/>
                    <a:lstStyle/>
                    <a:p>
                      <a:r>
                        <a:rPr lang="es-GT" sz="2400" noProof="0"/>
                        <a:t>Transposición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s-GT" sz="2400" b="0" kern="1200" noProof="0">
                          <a:solidFill>
                            <a:schemeClr val="tx1"/>
                          </a:solidFill>
                        </a:rPr>
                        <a:t>"</a:t>
                      </a:r>
                      <a:r>
                        <a:rPr lang="es-GT" sz="2400" noProof="0"/>
                        <a:t>39</a:t>
                      </a:r>
                      <a:r>
                        <a:rPr lang="es-GT" sz="2400" b="0" kern="1200" noProof="0">
                          <a:solidFill>
                            <a:schemeClr val="tx1"/>
                          </a:solidFill>
                        </a:rPr>
                        <a:t>" ingresado como "93"</a:t>
                      </a:r>
                      <a:endParaRPr lang="es-GT" sz="2400" noProof="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95022613"/>
                  </a:ext>
                </a:extLst>
              </a:tr>
              <a:tr h="548640">
                <a:tc>
                  <a:txBody>
                    <a:bodyPr/>
                    <a:lstStyle/>
                    <a:p>
                      <a:r>
                        <a:rPr lang="es-GT" sz="2400" noProof="0"/>
                        <a:t>Transcripción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r>
                        <a:rPr lang="es-GT" sz="2400" noProof="0"/>
                        <a:t>"325" ingresado como "35"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299976785"/>
                  </a:ext>
                </a:extLst>
              </a:tr>
              <a:tr h="548640">
                <a:tc>
                  <a:txBody>
                    <a:bodyPr/>
                    <a:lstStyle/>
                    <a:p>
                      <a:r>
                        <a:rPr lang="es-GT" sz="2400" noProof="0"/>
                        <a:t>Copiado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s-GT" sz="2400" noProof="0"/>
                        <a:t>Número "0" ingresado como letra "O"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0226483"/>
                  </a:ext>
                </a:extLst>
              </a:tr>
              <a:tr h="548640">
                <a:tc>
                  <a:txBody>
                    <a:bodyPr/>
                    <a:lstStyle/>
                    <a:p>
                      <a:r>
                        <a:rPr lang="es-GT" sz="2400" noProof="0"/>
                        <a:t>Codificación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r>
                        <a:rPr lang="es-GT" sz="2400" noProof="0"/>
                        <a:t>"1" (Sí) codificado como "2" (No)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035455034"/>
                  </a:ext>
                </a:extLst>
              </a:tr>
              <a:tr h="548640">
                <a:tc>
                  <a:txBody>
                    <a:bodyPr/>
                    <a:lstStyle/>
                    <a:p>
                      <a:r>
                        <a:rPr lang="es-GT" sz="2400" noProof="0"/>
                        <a:t>Discordancia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s-GT" sz="2400" noProof="0"/>
                        <a:t>Fecha de defunción anterior a la fecha de nacimiento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74524602"/>
                  </a:ext>
                </a:extLst>
              </a:tr>
              <a:tr h="822960">
                <a:tc>
                  <a:txBody>
                    <a:bodyPr/>
                    <a:lstStyle/>
                    <a:p>
                      <a:r>
                        <a:rPr lang="es-GT" sz="2400" noProof="0"/>
                        <a:t>Rango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r>
                        <a:rPr lang="es-GT" sz="2400" noProof="0"/>
                        <a:t>Datos ingresados fuera de rango: </a:t>
                      </a:r>
                    </a:p>
                    <a:p>
                      <a:r>
                        <a:rPr lang="es-GT" sz="2400" noProof="0"/>
                        <a:t>1 = Mujer, 2 = Hombre ("3" ingresado)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981275237"/>
                  </a:ext>
                </a:extLst>
              </a:tr>
            </a:tbl>
          </a:graphicData>
        </a:graphic>
      </p:graphicFrame>
      <p:sp>
        <p:nvSpPr>
          <p:cNvPr id="2" name="Title 1"/>
          <p:cNvSpPr>
            <a:spLocks noGrp="1"/>
          </p:cNvSpPr>
          <p:nvPr>
            <p:ph type="title"/>
          </p:nvPr>
        </p:nvSpPr>
        <p:spPr>
          <a:xfrm>
            <a:off x="838200" y="2"/>
            <a:ext cx="10294620" cy="1257298"/>
          </a:xfrm>
        </p:spPr>
        <p:txBody>
          <a:bodyPr/>
          <a:lstStyle/>
          <a:p>
            <a:r>
              <a:rPr lang="es-ES" sz="4400">
                <a:ea typeface="ＭＳ Ｐゴシック" pitchFamily="34" charset="-128"/>
              </a:rPr>
              <a:t>Tipos </a:t>
            </a:r>
            <a:r>
              <a:rPr lang="es-ES">
                <a:ea typeface="ＭＳ Ｐゴシック" pitchFamily="34" charset="-128"/>
              </a:rPr>
              <a:t>h</a:t>
            </a:r>
            <a:r>
              <a:rPr lang="es-ES" sz="4400">
                <a:ea typeface="ＭＳ Ｐゴシック" pitchFamily="34" charset="-128"/>
              </a:rPr>
              <a:t>abituales de </a:t>
            </a:r>
            <a:r>
              <a:rPr lang="es-ES">
                <a:ea typeface="ＭＳ Ｐゴシック" pitchFamily="34" charset="-128"/>
              </a:rPr>
              <a:t>e</a:t>
            </a:r>
            <a:r>
              <a:rPr lang="es-ES" sz="4400">
                <a:ea typeface="ＭＳ Ｐゴシック" pitchFamily="34" charset="-128"/>
              </a:rPr>
              <a:t>rrores en el ingreso de datos</a:t>
            </a:r>
            <a:endParaRPr lang="es-ES" sz="4400"/>
          </a:p>
        </p:txBody>
      </p:sp>
    </p:spTree>
    <p:extLst>
      <p:ext uri="{BB962C8B-B14F-4D97-AF65-F5344CB8AC3E}">
        <p14:creationId xmlns:p14="http://schemas.microsoft.com/office/powerpoint/2010/main" val="1398930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657003" y="1592028"/>
            <a:ext cx="9073425" cy="25483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a:p>
            <a:pPr algn="ctr"/>
            <a:endParaRPr lang="en-US"/>
          </a:p>
        </p:txBody>
      </p:sp>
      <p:pic>
        <p:nvPicPr>
          <p:cNvPr id="13" name="Picture 12">
            <a:extLst>
              <a:ext uri="{FF2B5EF4-FFF2-40B4-BE49-F238E27FC236}">
                <a16:creationId xmlns:a16="http://schemas.microsoft.com/office/drawing/2014/main" id="{2CBA2333-7496-0A8F-74DA-6900A713BE00}"/>
              </a:ext>
            </a:extLst>
          </p:cNvPr>
          <p:cNvPicPr>
            <a:picLocks noChangeAspect="1"/>
          </p:cNvPicPr>
          <p:nvPr/>
        </p:nvPicPr>
        <p:blipFill>
          <a:blip r:embed="rId3"/>
          <a:stretch>
            <a:fillRect/>
          </a:stretch>
        </p:blipFill>
        <p:spPr>
          <a:xfrm>
            <a:off x="2057400" y="1476843"/>
            <a:ext cx="8318979" cy="2415386"/>
          </a:xfrm>
          <a:prstGeom prst="rect">
            <a:avLst/>
          </a:prstGeom>
        </p:spPr>
      </p:pic>
      <p:grpSp>
        <p:nvGrpSpPr>
          <p:cNvPr id="15" name="Group 14">
            <a:extLst>
              <a:ext uri="{FF2B5EF4-FFF2-40B4-BE49-F238E27FC236}">
                <a16:creationId xmlns:a16="http://schemas.microsoft.com/office/drawing/2014/main" id="{40D27DAF-2297-E278-2466-4EC0EDB091DB}"/>
              </a:ext>
            </a:extLst>
          </p:cNvPr>
          <p:cNvGrpSpPr/>
          <p:nvPr/>
        </p:nvGrpSpPr>
        <p:grpSpPr>
          <a:xfrm>
            <a:off x="0" y="1785786"/>
            <a:ext cx="10376371" cy="2423941"/>
            <a:chOff x="0" y="1785786"/>
            <a:chExt cx="10376371" cy="2423941"/>
          </a:xfrm>
        </p:grpSpPr>
        <p:sp>
          <p:nvSpPr>
            <p:cNvPr id="9" name="TextBox 8">
              <a:extLst>
                <a:ext uri="{FF2B5EF4-FFF2-40B4-BE49-F238E27FC236}">
                  <a16:creationId xmlns:a16="http://schemas.microsoft.com/office/drawing/2014/main" id="{C526D3CD-ACCF-89E3-04BD-78EB7A548098}"/>
                </a:ext>
              </a:extLst>
            </p:cNvPr>
            <p:cNvSpPr txBox="1"/>
            <p:nvPr/>
          </p:nvSpPr>
          <p:spPr>
            <a:xfrm>
              <a:off x="0" y="1785786"/>
              <a:ext cx="2057400" cy="1200329"/>
            </a:xfrm>
            <a:prstGeom prst="rect">
              <a:avLst/>
            </a:prstGeom>
            <a:solidFill>
              <a:schemeClr val="bg1"/>
            </a:solidFill>
          </p:spPr>
          <p:txBody>
            <a:bodyPr wrap="square" rtlCol="0">
              <a:spAutoFit/>
            </a:bodyPr>
            <a:lstStyle/>
            <a:p>
              <a:pPr algn="ctr"/>
              <a:r>
                <a:rPr lang="es-GT" b="1" noProof="0">
                  <a:latin typeface="Arial (Body)"/>
                </a:rPr>
                <a:t>Formulario de notificación en papel en el centro de salud</a:t>
              </a:r>
            </a:p>
          </p:txBody>
        </p:sp>
        <p:sp>
          <p:nvSpPr>
            <p:cNvPr id="12" name="Rectangle: Rounded Corners 11">
              <a:extLst>
                <a:ext uri="{FF2B5EF4-FFF2-40B4-BE49-F238E27FC236}">
                  <a16:creationId xmlns:a16="http://schemas.microsoft.com/office/drawing/2014/main" id="{03B30936-3B69-EAAD-2DD9-0C93C7024B05}"/>
                </a:ext>
              </a:extLst>
            </p:cNvPr>
            <p:cNvSpPr/>
            <p:nvPr/>
          </p:nvSpPr>
          <p:spPr>
            <a:xfrm>
              <a:off x="2057392" y="2335576"/>
              <a:ext cx="8318979" cy="709656"/>
            </a:xfrm>
            <a:prstGeom prst="roundRect">
              <a:avLst/>
            </a:prstGeom>
            <a:noFill/>
            <a:ln w="149225">
              <a:solidFill>
                <a:srgbClr val="F7941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Arrow Connector 13">
              <a:extLst>
                <a:ext uri="{FF2B5EF4-FFF2-40B4-BE49-F238E27FC236}">
                  <a16:creationId xmlns:a16="http://schemas.microsoft.com/office/drawing/2014/main" id="{B4BA6112-A2C6-2C5C-1940-D5C074F8DF77}"/>
                </a:ext>
              </a:extLst>
            </p:cNvPr>
            <p:cNvCxnSpPr>
              <a:cxnSpLocks/>
            </p:cNvCxnSpPr>
            <p:nvPr/>
          </p:nvCxnSpPr>
          <p:spPr>
            <a:xfrm>
              <a:off x="9285211" y="2986115"/>
              <a:ext cx="0" cy="1223612"/>
            </a:xfrm>
            <a:prstGeom prst="straightConnector1">
              <a:avLst/>
            </a:prstGeom>
            <a:ln w="200025">
              <a:solidFill>
                <a:srgbClr val="F7941D"/>
              </a:solidFill>
              <a:tailEnd type="triangle"/>
            </a:ln>
          </p:spPr>
          <p:style>
            <a:lnRef idx="1">
              <a:schemeClr val="accent1"/>
            </a:lnRef>
            <a:fillRef idx="0">
              <a:schemeClr val="accent1"/>
            </a:fillRef>
            <a:effectRef idx="0">
              <a:schemeClr val="accent1"/>
            </a:effectRef>
            <a:fontRef idx="minor">
              <a:schemeClr val="tx1"/>
            </a:fontRef>
          </p:style>
        </p:cxnSp>
      </p:grpSp>
      <p:graphicFrame>
        <p:nvGraphicFramePr>
          <p:cNvPr id="4" name="Table 7">
            <a:extLst>
              <a:ext uri="{FF2B5EF4-FFF2-40B4-BE49-F238E27FC236}">
                <a16:creationId xmlns:a16="http://schemas.microsoft.com/office/drawing/2014/main" id="{FBCF11C0-475B-CD92-072E-D3EFC7139D74}"/>
              </a:ext>
            </a:extLst>
          </p:cNvPr>
          <p:cNvGraphicFramePr>
            <a:graphicFrameLocks noGrp="1"/>
          </p:cNvGraphicFramePr>
          <p:nvPr>
            <p:ph sz="half" idx="2"/>
            <p:extLst>
              <p:ext uri="{D42A27DB-BD31-4B8C-83A1-F6EECF244321}">
                <p14:modId xmlns:p14="http://schemas.microsoft.com/office/powerpoint/2010/main" val="773651866"/>
              </p:ext>
            </p:extLst>
          </p:nvPr>
        </p:nvGraphicFramePr>
        <p:xfrm>
          <a:off x="1281706" y="4199538"/>
          <a:ext cx="10515596" cy="2113280"/>
        </p:xfrm>
        <a:graphic>
          <a:graphicData uri="http://schemas.openxmlformats.org/drawingml/2006/table">
            <a:tbl>
              <a:tblPr firstRow="1" bandRow="1">
                <a:tableStyleId>{5C22544A-7EE6-4342-B048-85BDC9FD1C3A}</a:tableStyleId>
              </a:tblPr>
              <a:tblGrid>
                <a:gridCol w="1502228">
                  <a:extLst>
                    <a:ext uri="{9D8B030D-6E8A-4147-A177-3AD203B41FA5}">
                      <a16:colId xmlns:a16="http://schemas.microsoft.com/office/drawing/2014/main" val="2370156632"/>
                    </a:ext>
                  </a:extLst>
                </a:gridCol>
                <a:gridCol w="1502228">
                  <a:extLst>
                    <a:ext uri="{9D8B030D-6E8A-4147-A177-3AD203B41FA5}">
                      <a16:colId xmlns:a16="http://schemas.microsoft.com/office/drawing/2014/main" val="2194962422"/>
                    </a:ext>
                  </a:extLst>
                </a:gridCol>
                <a:gridCol w="1502228">
                  <a:extLst>
                    <a:ext uri="{9D8B030D-6E8A-4147-A177-3AD203B41FA5}">
                      <a16:colId xmlns:a16="http://schemas.microsoft.com/office/drawing/2014/main" val="4180433367"/>
                    </a:ext>
                  </a:extLst>
                </a:gridCol>
                <a:gridCol w="1502228">
                  <a:extLst>
                    <a:ext uri="{9D8B030D-6E8A-4147-A177-3AD203B41FA5}">
                      <a16:colId xmlns:a16="http://schemas.microsoft.com/office/drawing/2014/main" val="3613956390"/>
                    </a:ext>
                  </a:extLst>
                </a:gridCol>
                <a:gridCol w="1502228">
                  <a:extLst>
                    <a:ext uri="{9D8B030D-6E8A-4147-A177-3AD203B41FA5}">
                      <a16:colId xmlns:a16="http://schemas.microsoft.com/office/drawing/2014/main" val="422240433"/>
                    </a:ext>
                  </a:extLst>
                </a:gridCol>
                <a:gridCol w="1502228">
                  <a:extLst>
                    <a:ext uri="{9D8B030D-6E8A-4147-A177-3AD203B41FA5}">
                      <a16:colId xmlns:a16="http://schemas.microsoft.com/office/drawing/2014/main" val="1675381847"/>
                    </a:ext>
                  </a:extLst>
                </a:gridCol>
                <a:gridCol w="1502228">
                  <a:extLst>
                    <a:ext uri="{9D8B030D-6E8A-4147-A177-3AD203B41FA5}">
                      <a16:colId xmlns:a16="http://schemas.microsoft.com/office/drawing/2014/main" val="3482179330"/>
                    </a:ext>
                  </a:extLst>
                </a:gridCol>
              </a:tblGrid>
              <a:tr h="370840">
                <a:tc>
                  <a:txBody>
                    <a:bodyPr/>
                    <a:lstStyle/>
                    <a:p>
                      <a:pPr algn="ctr"/>
                      <a:r>
                        <a:rPr lang="en-US" sz="1400" b="1">
                          <a:solidFill>
                            <a:schemeClr val="tx1"/>
                          </a:solidFill>
                        </a:rPr>
                        <a:t>Período / Datos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GT" sz="1400" b="1" noProof="0">
                          <a:solidFill>
                            <a:schemeClr val="tx1"/>
                          </a:solidFill>
                        </a:rPr>
                        <a:t>108-6 Tétanos (Más de 28 Días de edad) Menores de 5 años, Caso, Masculino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GT" sz="1400" b="1" noProof="0">
                          <a:solidFill>
                            <a:schemeClr val="tx1"/>
                          </a:solidFill>
                        </a:rPr>
                        <a:t>108-6 Tétanos (Más de 28 Días de edad) Menos de 5 años, Caso, Mujer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GT" sz="1400" b="1" noProof="0">
                          <a:solidFill>
                            <a:schemeClr val="tx1"/>
                          </a:solidFill>
                        </a:rPr>
                        <a:t>108-6 Tétanos (Más de 28 Días de edad) Menos de 5 años, Muerte, Masculino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GT" sz="1400" b="1" noProof="0">
                          <a:solidFill>
                            <a:schemeClr val="tx1"/>
                          </a:solidFill>
                        </a:rPr>
                        <a:t>108-6 Tétanos (Más de 28 Días de edad) Menos de 5 años, Muerte, Mujer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GT" sz="1400" b="1" noProof="0">
                          <a:solidFill>
                            <a:schemeClr val="tx1"/>
                          </a:solidFill>
                        </a:rPr>
                        <a:t>108-6 Tétanos (Más de 28 Días de edad) </a:t>
                      </a:r>
                    </a:p>
                    <a:p>
                      <a:pPr algn="ctr"/>
                      <a:r>
                        <a:rPr lang="es-GT" sz="1400" b="1" noProof="0">
                          <a:solidFill>
                            <a:schemeClr val="tx1"/>
                          </a:solidFill>
                        </a:rPr>
                        <a:t>5 años y más, Caso, Masculino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GT" sz="1400" b="1" noProof="0">
                          <a:solidFill>
                            <a:schemeClr val="tx1"/>
                          </a:solidFill>
                        </a:rPr>
                        <a:t>108-6 Tétanos (Más de 28 Días de edad) 5 años y más, Caso, Mujer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517929159"/>
                  </a:ext>
                </a:extLst>
              </a:tr>
              <a:tr h="370840">
                <a:tc>
                  <a:txBody>
                    <a:bodyPr/>
                    <a:lstStyle/>
                    <a:p>
                      <a:r>
                        <a:rPr lang="en-US" sz="1400" b="1"/>
                        <a:t>Enero 2025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US" sz="1400"/>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US" sz="1400"/>
                        <a:t>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24651300"/>
                  </a:ext>
                </a:extLst>
              </a:tr>
              <a:tr h="370840">
                <a:tc>
                  <a:txBody>
                    <a:bodyPr/>
                    <a:lstStyle/>
                    <a:p>
                      <a:r>
                        <a:rPr lang="en-US" sz="1400" b="1"/>
                        <a:t>Total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r"/>
                      <a:r>
                        <a:rPr lang="en-US" sz="1400"/>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r"/>
                      <a:r>
                        <a:rPr lang="en-US" sz="1400"/>
                        <a:t>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657508729"/>
                  </a:ext>
                </a:extLst>
              </a:tr>
            </a:tbl>
          </a:graphicData>
        </a:graphic>
      </p:graphicFrame>
      <p:sp>
        <p:nvSpPr>
          <p:cNvPr id="5" name="Text Placeholder 4">
            <a:extLst>
              <a:ext uri="{FF2B5EF4-FFF2-40B4-BE49-F238E27FC236}">
                <a16:creationId xmlns:a16="http://schemas.microsoft.com/office/drawing/2014/main" id="{4F24D877-F7B1-8ABE-37ED-AE246D436FF5}"/>
              </a:ext>
            </a:extLst>
          </p:cNvPr>
          <p:cNvSpPr>
            <a:spLocks noGrp="1"/>
          </p:cNvSpPr>
          <p:nvPr>
            <p:ph type="body" sz="quarter" idx="16"/>
          </p:nvPr>
        </p:nvSpPr>
        <p:spPr>
          <a:xfrm>
            <a:off x="2791326" y="6510232"/>
            <a:ext cx="8077268" cy="175497"/>
          </a:xfrm>
        </p:spPr>
        <p:txBody>
          <a:bodyPr/>
          <a:lstStyle/>
          <a:p>
            <a:r>
              <a:rPr lang="en-US"/>
              <a:t>Casey RM. Revisión de la vigilancia del tétanos en &lt;país X&gt;, 2017. EIS TMS, 13 de febrero de 2018.</a:t>
            </a:r>
          </a:p>
          <a:p>
            <a:endParaRPr lang="en-US"/>
          </a:p>
        </p:txBody>
      </p:sp>
      <p:sp>
        <p:nvSpPr>
          <p:cNvPr id="11" name="Rectangle 10"/>
          <p:cNvSpPr/>
          <p:nvPr/>
        </p:nvSpPr>
        <p:spPr bwMode="auto">
          <a:xfrm>
            <a:off x="8768487" y="4169979"/>
            <a:ext cx="2998072" cy="1737360"/>
          </a:xfrm>
          <a:prstGeom prst="rect">
            <a:avLst/>
          </a:prstGeom>
          <a:noFill/>
          <a:ln w="57150"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nSpc>
                <a:spcPct val="90000"/>
              </a:lnSpc>
            </a:pPr>
            <a:endParaRPr lang="en-US">
              <a:cs typeface="Arial" charset="0"/>
            </a:endParaRPr>
          </a:p>
        </p:txBody>
      </p:sp>
      <p:sp>
        <p:nvSpPr>
          <p:cNvPr id="8" name="TextBox 7">
            <a:extLst>
              <a:ext uri="{FF2B5EF4-FFF2-40B4-BE49-F238E27FC236}">
                <a16:creationId xmlns:a16="http://schemas.microsoft.com/office/drawing/2014/main" id="{B5BB4533-F97B-CA9B-BE9B-A085CC7219B0}"/>
              </a:ext>
            </a:extLst>
          </p:cNvPr>
          <p:cNvSpPr txBox="1"/>
          <p:nvPr/>
        </p:nvSpPr>
        <p:spPr>
          <a:xfrm>
            <a:off x="104100" y="4576994"/>
            <a:ext cx="1091682" cy="1200329"/>
          </a:xfrm>
          <a:prstGeom prst="rect">
            <a:avLst/>
          </a:prstGeom>
          <a:noFill/>
        </p:spPr>
        <p:txBody>
          <a:bodyPr wrap="square" rtlCol="0">
            <a:spAutoFit/>
          </a:bodyPr>
          <a:lstStyle/>
          <a:p>
            <a:pPr algn="ctr"/>
            <a:r>
              <a:rPr lang="es-GT" b="1" noProof="0">
                <a:latin typeface="+mn-lt"/>
              </a:rPr>
              <a:t>Datos de tétanos </a:t>
            </a:r>
            <a:r>
              <a:rPr lang="en-US" b="1">
                <a:latin typeface="+mn-lt"/>
              </a:rPr>
              <a:t>(DHIS2)</a:t>
            </a:r>
          </a:p>
        </p:txBody>
      </p:sp>
      <p:cxnSp>
        <p:nvCxnSpPr>
          <p:cNvPr id="17" name="Straight Arrow Connector 16">
            <a:extLst>
              <a:ext uri="{FF2B5EF4-FFF2-40B4-BE49-F238E27FC236}">
                <a16:creationId xmlns:a16="http://schemas.microsoft.com/office/drawing/2014/main" id="{23B02E9E-0356-DD97-EC47-DCE7D77882A7}"/>
              </a:ext>
            </a:extLst>
          </p:cNvPr>
          <p:cNvCxnSpPr>
            <a:cxnSpLocks/>
          </p:cNvCxnSpPr>
          <p:nvPr/>
        </p:nvCxnSpPr>
        <p:spPr>
          <a:xfrm>
            <a:off x="8883869" y="3855904"/>
            <a:ext cx="0" cy="358143"/>
          </a:xfrm>
          <a:prstGeom prst="straightConnector1">
            <a:avLst/>
          </a:prstGeom>
          <a:ln w="76200">
            <a:solidFill>
              <a:srgbClr val="F7941D"/>
            </a:solidFill>
            <a:tailEnd type="triangle"/>
          </a:ln>
        </p:spPr>
        <p:style>
          <a:lnRef idx="1">
            <a:schemeClr val="accent1"/>
          </a:lnRef>
          <a:fillRef idx="0">
            <a:schemeClr val="accent1"/>
          </a:fillRef>
          <a:effectRef idx="0">
            <a:schemeClr val="accent1"/>
          </a:effectRef>
          <a:fontRef idx="minor">
            <a:schemeClr val="tx1"/>
          </a:fontRef>
        </p:style>
      </p:cxnSp>
      <p:sp>
        <p:nvSpPr>
          <p:cNvPr id="3" name="Title 17">
            <a:extLst>
              <a:ext uri="{FF2B5EF4-FFF2-40B4-BE49-F238E27FC236}">
                <a16:creationId xmlns:a16="http://schemas.microsoft.com/office/drawing/2014/main" id="{3B1BE7AF-0690-82B2-C59F-6347A7B25D66}"/>
              </a:ext>
            </a:extLst>
          </p:cNvPr>
          <p:cNvSpPr txBox="1">
            <a:spLocks/>
          </p:cNvSpPr>
          <p:nvPr/>
        </p:nvSpPr>
        <p:spPr>
          <a:xfrm>
            <a:off x="838200" y="457200"/>
            <a:ext cx="10515600"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400"/>
              <a:t>¿</a:t>
            </a:r>
            <a:r>
              <a:rPr lang="es-GT" sz="4400" noProof="0"/>
              <a:t>Es un brote real o, no?</a:t>
            </a:r>
            <a:endParaRPr lang="en-US"/>
          </a:p>
        </p:txBody>
      </p:sp>
      <p:sp>
        <p:nvSpPr>
          <p:cNvPr id="19" name="TextBox 18">
            <a:extLst>
              <a:ext uri="{FF2B5EF4-FFF2-40B4-BE49-F238E27FC236}">
                <a16:creationId xmlns:a16="http://schemas.microsoft.com/office/drawing/2014/main" id="{1ACAF866-5B9B-6DF1-5E3B-244FFC63A724}"/>
              </a:ext>
            </a:extLst>
          </p:cNvPr>
          <p:cNvSpPr txBox="1"/>
          <p:nvPr/>
        </p:nvSpPr>
        <p:spPr>
          <a:xfrm>
            <a:off x="104100" y="1406667"/>
            <a:ext cx="10626328" cy="2763312"/>
          </a:xfrm>
          <a:prstGeom prst="rect">
            <a:avLst/>
          </a:prstGeom>
          <a:solidFill>
            <a:schemeClr val="bg1"/>
          </a:solidFill>
        </p:spPr>
        <p:txBody>
          <a:bodyPr wrap="square" rtlCol="0">
            <a:spAutoFit/>
          </a:bodyPr>
          <a:lstStyle/>
          <a:p>
            <a:endParaRPr lang="es-ES"/>
          </a:p>
        </p:txBody>
      </p:sp>
    </p:spTree>
    <p:extLst>
      <p:ext uri="{BB962C8B-B14F-4D97-AF65-F5344CB8AC3E}">
        <p14:creationId xmlns:p14="http://schemas.microsoft.com/office/powerpoint/2010/main" val="2031695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17"/>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0" nodeType="clickEffect">
                                  <p:stCondLst>
                                    <p:cond delay="0"/>
                                  </p:stCondLst>
                                  <p:childTnLst>
                                    <p:set>
                                      <p:cBhvr>
                                        <p:cTn id="12" dur="1" fill="hold">
                                          <p:stCondLst>
                                            <p:cond delay="0"/>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9" grpId="0" animBg="1"/>
    </p:bldLst>
  </p:timing>
</p:sld>
</file>

<file path=ppt/theme/theme1.xml><?xml version="1.0" encoding="utf-8"?>
<a:theme xmlns:a="http://schemas.openxmlformats.org/drawingml/2006/main" name="Spanish_Template_12_6_2024">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Franklin Gothic Medium"/>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panish_Template_12_6_2024" id="{13D704E4-A021-4E02-95E8-ABC077474595}" vid="{45F3F3E8-1F0E-4973-890A-74D7F6C6982C}"/>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52ff0146-47b4-4d51-8c1c-03266fcd63a2">
      <Terms xmlns="http://schemas.microsoft.com/office/infopath/2007/PartnerControls"/>
    </lcf76f155ced4ddcb4097134ff3c332f>
    <TaxCatchAll xmlns="cd03f174-a395-49eb-8ee9-8d943e22f40d" xsi:nil="true"/>
    <ForReference xmlns="52ff0146-47b4-4d51-8c1c-03266fcd63a2">false</ForReferenc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263BB87ED693489DF545C68D111AB5" ma:contentTypeVersion="18" ma:contentTypeDescription="Create a new document." ma:contentTypeScope="" ma:versionID="1cec4caab88798aa6c527385697c2251">
  <xsd:schema xmlns:xsd="http://www.w3.org/2001/XMLSchema" xmlns:xs="http://www.w3.org/2001/XMLSchema" xmlns:p="http://schemas.microsoft.com/office/2006/metadata/properties" xmlns:ns2="52ff0146-47b4-4d51-8c1c-03266fcd63a2" xmlns:ns3="cd03f174-a395-49eb-8ee9-8d943e22f40d" targetNamespace="http://schemas.microsoft.com/office/2006/metadata/properties" ma:root="true" ma:fieldsID="2ae390c631a92185dce381efc91d733f" ns2:_="" ns3:_="">
    <xsd:import namespace="52ff0146-47b4-4d51-8c1c-03266fcd63a2"/>
    <xsd:import namespace="cd03f174-a395-49eb-8ee9-8d943e22f40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ForReference"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2ff0146-47b4-4d51-8c1c-03266fcd63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353dbe8-8260-4ccf-8219-3d2995e6fa1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ForReference" ma:index="24" nillable="true" ma:displayName="For Reference" ma:default="0" ma:description="Yes/No if this file is important to understand the context and history of ZFETP." ma:format="Dropdown" ma:internalName="ForReference">
      <xsd:simpleType>
        <xsd:restriction base="dms:Boolean"/>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d03f174-a395-49eb-8ee9-8d943e22f40d"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8d37e551-fb76-4f25-8c56-d73644bbf5a5}" ma:internalName="TaxCatchAll" ma:showField="CatchAllData" ma:web="cd03f174-a395-49eb-8ee9-8d943e22f4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5340EDF-6504-4587-869C-5CA7BB3E743F}">
  <ds:schemaRefs>
    <ds:schemaRef ds:uri="52ff0146-47b4-4d51-8c1c-03266fcd63a2"/>
    <ds:schemaRef ds:uri="cd03f174-a395-49eb-8ee9-8d943e22f40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D7E07423-3FE4-42AC-8E16-DE8D654505C9}"/>
</file>

<file path=customXml/itemProps3.xml><?xml version="1.0" encoding="utf-8"?>
<ds:datastoreItem xmlns:ds="http://schemas.openxmlformats.org/officeDocument/2006/customXml" ds:itemID="{ABA7801A-5DE3-4B3A-A655-B3F58D6F27E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Spanish_Template_12_6_2024</Template>
  <TotalTime>0</TotalTime>
  <Words>7694</Words>
  <Application>Microsoft Office PowerPoint</Application>
  <PresentationFormat>Widescreen</PresentationFormat>
  <Paragraphs>1660</Paragraphs>
  <Slides>29</Slides>
  <Notes>29</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29</vt:i4>
      </vt:variant>
    </vt:vector>
  </HeadingPairs>
  <TitlesOfParts>
    <vt:vector size="41" baseType="lpstr">
      <vt:lpstr>ＭＳ Ｐゴシック</vt:lpstr>
      <vt:lpstr>Arial</vt:lpstr>
      <vt:lpstr>Arial (Body)</vt:lpstr>
      <vt:lpstr>Arial Re</vt:lpstr>
      <vt:lpstr>Calibri</vt:lpstr>
      <vt:lpstr>Courier New</vt:lpstr>
      <vt:lpstr>Franklin Gothic Medium</vt:lpstr>
      <vt:lpstr>Franklin Gothic Medium Cond</vt:lpstr>
      <vt:lpstr>Symbol</vt:lpstr>
      <vt:lpstr>Times New Roman</vt:lpstr>
      <vt:lpstr>Wingdings</vt:lpstr>
      <vt:lpstr>Spanish_Template_12_6_2024</vt:lpstr>
      <vt:lpstr>PowerPoint Presentation</vt:lpstr>
      <vt:lpstr>PowerPoint Presentation</vt:lpstr>
      <vt:lpstr>PowerPoint Presentation</vt:lpstr>
      <vt:lpstr>Calidad de los datos</vt:lpstr>
      <vt:lpstr>Calidad de los datos: Respuesta</vt:lpstr>
      <vt:lpstr>Ejemplos de problemas de calidad de los datos</vt:lpstr>
      <vt:lpstr>PowerPoint Presentation</vt:lpstr>
      <vt:lpstr>Tipos habituales de errores en el ingreso de datos</vt:lpstr>
      <vt:lpstr>PowerPoint Presentation</vt:lpstr>
      <vt:lpstr>Evaluar la calidad de los datos (1/2)</vt:lpstr>
      <vt:lpstr>Evaluar la calidad de los datos (2/2)</vt:lpstr>
      <vt:lpstr>PowerPoint Presentation</vt:lpstr>
      <vt:lpstr>PowerPoint Presentation</vt:lpstr>
      <vt:lpstr>Repercusiones de la mala calidad de los datos de vigilancia</vt:lpstr>
      <vt:lpstr>Razones de la mala calidad de  los datos</vt:lpstr>
      <vt:lpstr>Razones de la mala calidad de los datos: Respuesta</vt:lpstr>
      <vt:lpstr>Pasos para promover una buena calidad de los datos</vt:lpstr>
      <vt:lpstr>Fomentar la calidad con retroalimentación</vt:lpstr>
      <vt:lpstr>Ejemplo: varias semanas</vt:lpstr>
      <vt:lpstr>Utilizar la retroalimentación para mejorar la calidad de los datos</vt:lpstr>
      <vt:lpstr>Retroalimentación constructiva a las unidades notificadoras</vt:lpstr>
      <vt:lpstr>¡La retroalimentación funciona!</vt:lpstr>
      <vt:lpstr>FETP-F Impacto —  Reportes puntuales en Benín: 37%</vt:lpstr>
      <vt:lpstr>FETP-F Impacto —   Reportes puntuales en Benín: 37% a 79%</vt:lpstr>
      <vt:lpstr>Impacto del FETP-F -- Reportes puntuales en Benín: Del 37% al 89% en 3 Meses</vt:lpstr>
      <vt:lpstr>PowerPoint Presentation</vt:lpstr>
      <vt:lpstr>Problemas de calidad de los datos  y soluciones</vt:lpstr>
      <vt:lpstr>Resumen</vt:lpstr>
      <vt:lpstr>Revisión de los objetivos</vt:lpstr>
    </vt:vector>
  </TitlesOfParts>
  <Company>EpiNorth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Matching in Case-Control Studies</dc:title>
  <dc:creator>Richard C. Dicker</dc:creator>
  <cp:keywords>, docId:D26144888B7223FD0EC14B801F5FB456</cp:keywords>
  <cp:lastModifiedBy>Gallagher, Darby (CDC/GHC/DGHP)</cp:lastModifiedBy>
  <cp:revision>2</cp:revision>
  <cp:lastPrinted>2020-02-28T15:28:31Z</cp:lastPrinted>
  <dcterms:created xsi:type="dcterms:W3CDTF">2005-08-29T16:54:09Z</dcterms:created>
  <dcterms:modified xsi:type="dcterms:W3CDTF">2026-03-05T23:24:03Z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0x010100BB263BB87ED693489DF545C68D111AB5</vt:lpwstr>
  </property>
  <property fmtid="{D5CDD505-2E9C-101B-9397-08002B2CF9AE}" pid="3" name="MediaServiceImageTags">
    <vt:lpwstr/>
  </property>
  <property fmtid="{D5CDD505-2E9C-101B-9397-08002B2CF9AE}" pid="4" name="MSIP_Label_7b94a7b8-f06c-4dfe-bdcc-9b548fd58c31_Enabled">
    <vt:lpwstr>true</vt:lpwstr>
  </property>
  <property fmtid="{D5CDD505-2E9C-101B-9397-08002B2CF9AE}" pid="5" name="MSIP_Label_7b94a7b8-f06c-4dfe-bdcc-9b548fd58c31_SetDate">
    <vt:lpwstr>2025-04-01T22:05:55Z</vt:lpwstr>
  </property>
  <property fmtid="{D5CDD505-2E9C-101B-9397-08002B2CF9AE}" pid="6" name="MSIP_Label_7b94a7b8-f06c-4dfe-bdcc-9b548fd58c31_Method">
    <vt:lpwstr>Privileged</vt:lpwstr>
  </property>
  <property fmtid="{D5CDD505-2E9C-101B-9397-08002B2CF9AE}" pid="7" name="MSIP_Label_7b94a7b8-f06c-4dfe-bdcc-9b548fd58c31_Name">
    <vt:lpwstr>7b94a7b8-f06c-4dfe-bdcc-9b548fd58c31</vt:lpwstr>
  </property>
  <property fmtid="{D5CDD505-2E9C-101B-9397-08002B2CF9AE}" pid="8" name="MSIP_Label_7b94a7b8-f06c-4dfe-bdcc-9b548fd58c31_SiteId">
    <vt:lpwstr>9ce70869-60db-44fd-abe8-d2767077fc8f</vt:lpwstr>
  </property>
  <property fmtid="{D5CDD505-2E9C-101B-9397-08002B2CF9AE}" pid="9" name="MSIP_Label_7b94a7b8-f06c-4dfe-bdcc-9b548fd58c31_ActionId">
    <vt:lpwstr>bf615fb9-bb80-4747-8929-c7b4af01a99a</vt:lpwstr>
  </property>
  <property fmtid="{D5CDD505-2E9C-101B-9397-08002B2CF9AE}" pid="10" name="MSIP_Label_7b94a7b8-f06c-4dfe-bdcc-9b548fd58c31_ContentBits">
    <vt:lpwstr>0</vt:lpwstr>
  </property>
  <property fmtid="{D5CDD505-2E9C-101B-9397-08002B2CF9AE}" pid="11" name="MSIP_Label_8af03ff0-41c5-4c41-b55e-fabb8fae94be_ActionId">
    <vt:lpwstr>882d0879-4da2-49b9-9a4d-fb9acb159a08</vt:lpwstr>
  </property>
  <property fmtid="{D5CDD505-2E9C-101B-9397-08002B2CF9AE}" pid="12" name="MSIP_Label_8af03ff0-41c5-4c41-b55e-fabb8fae94be_ContentBits">
    <vt:lpwstr>0</vt:lpwstr>
  </property>
  <property fmtid="{D5CDD505-2E9C-101B-9397-08002B2CF9AE}" pid="13" name="MSIP_Label_8af03ff0-41c5-4c41-b55e-fabb8fae94be_SiteId">
    <vt:lpwstr>9ce70869-60db-44fd-abe8-d2767077fc8f</vt:lpwstr>
  </property>
  <property fmtid="{D5CDD505-2E9C-101B-9397-08002B2CF9AE}" pid="14" name="MSIP_Label_8af03ff0-41c5-4c41-b55e-fabb8fae94be_Method">
    <vt:lpwstr>Privileged</vt:lpwstr>
  </property>
  <property fmtid="{D5CDD505-2E9C-101B-9397-08002B2CF9AE}" pid="15" name="MSIP_Label_8af03ff0-41c5-4c41-b55e-fabb8fae94be_Enabled">
    <vt:lpwstr>true</vt:lpwstr>
  </property>
  <property fmtid="{D5CDD505-2E9C-101B-9397-08002B2CF9AE}" pid="16" name="MSIP_Label_8af03ff0-41c5-4c41-b55e-fabb8fae94be_Name">
    <vt:lpwstr>8af03ff0-41c5-4c41-b55e-fabb8fae94be</vt:lpwstr>
  </property>
  <property fmtid="{D5CDD505-2E9C-101B-9397-08002B2CF9AE}" pid="17" name="MSIP_Label_8af03ff0-41c5-4c41-b55e-fabb8fae94be_SetDate">
    <vt:lpwstr>2021-01-11T23:34:07Z</vt:lpwstr>
  </property>
</Properties>
</file>